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5">
  <p:sldMasterIdLst>
    <p:sldMasterId id="2147483648" r:id="rId1"/>
    <p:sldMasterId id="2147483727" r:id="rId2"/>
  </p:sldMasterIdLst>
  <p:notesMasterIdLst>
    <p:notesMasterId r:id="rId52"/>
  </p:notesMasterIdLst>
  <p:handoutMasterIdLst>
    <p:handoutMasterId r:id="rId53"/>
  </p:handoutMasterIdLst>
  <p:sldIdLst>
    <p:sldId id="324" r:id="rId3"/>
    <p:sldId id="351" r:id="rId4"/>
    <p:sldId id="352" r:id="rId5"/>
    <p:sldId id="357" r:id="rId6"/>
    <p:sldId id="358" r:id="rId7"/>
    <p:sldId id="359" r:id="rId8"/>
    <p:sldId id="360" r:id="rId9"/>
    <p:sldId id="361" r:id="rId10"/>
    <p:sldId id="362" r:id="rId11"/>
    <p:sldId id="363" r:id="rId12"/>
    <p:sldId id="364" r:id="rId13"/>
    <p:sldId id="365" r:id="rId14"/>
    <p:sldId id="366" r:id="rId15"/>
    <p:sldId id="367" r:id="rId16"/>
    <p:sldId id="368" r:id="rId17"/>
    <p:sldId id="369" r:id="rId18"/>
    <p:sldId id="370" r:id="rId19"/>
    <p:sldId id="371" r:id="rId20"/>
    <p:sldId id="372" r:id="rId21"/>
    <p:sldId id="373" r:id="rId22"/>
    <p:sldId id="374" r:id="rId23"/>
    <p:sldId id="375" r:id="rId24"/>
    <p:sldId id="376" r:id="rId25"/>
    <p:sldId id="377" r:id="rId26"/>
    <p:sldId id="378" r:id="rId27"/>
    <p:sldId id="379" r:id="rId28"/>
    <p:sldId id="380" r:id="rId29"/>
    <p:sldId id="381" r:id="rId30"/>
    <p:sldId id="382" r:id="rId31"/>
    <p:sldId id="383" r:id="rId32"/>
    <p:sldId id="384" r:id="rId33"/>
    <p:sldId id="385" r:id="rId34"/>
    <p:sldId id="386" r:id="rId35"/>
    <p:sldId id="387" r:id="rId36"/>
    <p:sldId id="388" r:id="rId37"/>
    <p:sldId id="389" r:id="rId38"/>
    <p:sldId id="390" r:id="rId39"/>
    <p:sldId id="391" r:id="rId40"/>
    <p:sldId id="392" r:id="rId41"/>
    <p:sldId id="393" r:id="rId42"/>
    <p:sldId id="394" r:id="rId43"/>
    <p:sldId id="395" r:id="rId44"/>
    <p:sldId id="396" r:id="rId45"/>
    <p:sldId id="397" r:id="rId46"/>
    <p:sldId id="398" r:id="rId47"/>
    <p:sldId id="399" r:id="rId48"/>
    <p:sldId id="400" r:id="rId49"/>
    <p:sldId id="401" r:id="rId50"/>
    <p:sldId id="348" r:id="rId51"/>
  </p:sldIdLst>
  <p:sldSz cx="12192000" cy="6858000"/>
  <p:notesSz cx="6858000" cy="9144000"/>
  <p:defaultTextStyle>
    <a:defPPr>
      <a:defRPr lang="en-AU"/>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00000"/>
    <a:srgbClr val="692AA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397" autoAdjust="0"/>
    <p:restoredTop sz="94660"/>
  </p:normalViewPr>
  <p:slideViewPr>
    <p:cSldViewPr>
      <p:cViewPr varScale="1">
        <p:scale>
          <a:sx n="66" d="100"/>
          <a:sy n="66" d="100"/>
        </p:scale>
        <p:origin x="544" y="36"/>
      </p:cViewPr>
      <p:guideLst>
        <p:guide orient="horz" pos="2160"/>
        <p:guide pos="3840"/>
      </p:guideLst>
    </p:cSldViewPr>
  </p:slideViewPr>
  <p:notesTextViewPr>
    <p:cViewPr>
      <p:scale>
        <a:sx n="100" d="100"/>
        <a:sy n="100" d="100"/>
      </p:scale>
      <p:origin x="0" y="0"/>
    </p:cViewPr>
  </p:notesTextViewPr>
  <p:notesViewPr>
    <p:cSldViewPr>
      <p:cViewPr varScale="1">
        <p:scale>
          <a:sx n="54" d="100"/>
          <a:sy n="54" d="100"/>
        </p:scale>
        <p:origin x="2796" y="4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handoutMaster" Target="handoutMasters/handout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2.v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image" Target="../media/image1.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id-ID"/>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C9E25A1F-1CDC-4074-893A-5899111F5ABD}" type="datetimeFigureOut">
              <a:rPr lang="id-ID" smtClean="0"/>
              <a:t>30/09/2020</a:t>
            </a:fld>
            <a:endParaRPr lang="id-ID"/>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id-ID"/>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71E874E-D680-4190-B4F6-A9A7BE5D0CAF}" type="slidenum">
              <a:rPr lang="id-ID" smtClean="0"/>
              <a:t>‹#›</a:t>
            </a:fld>
            <a:endParaRPr lang="id-ID"/>
          </a:p>
        </p:txBody>
      </p:sp>
    </p:spTree>
    <p:extLst>
      <p:ext uri="{BB962C8B-B14F-4D97-AF65-F5344CB8AC3E}">
        <p14:creationId xmlns:p14="http://schemas.microsoft.com/office/powerpoint/2010/main" val="71615030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id-ID"/>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89DCB56-DE58-4F64-B9CF-BA8F1134BDC6}" type="datetimeFigureOut">
              <a:rPr lang="id-ID" smtClean="0"/>
              <a:pPr/>
              <a:t>30/09/2020</a:t>
            </a:fld>
            <a:endParaRPr lang="id-ID"/>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id-ID"/>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id-ID"/>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id-ID"/>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11351D7-7B69-40B9-8EEA-B4FEF26EED31}" type="slidenum">
              <a:rPr lang="id-ID" smtClean="0"/>
              <a:pPr/>
              <a:t>‹#›</a:t>
            </a:fld>
            <a:endParaRPr lang="id-ID"/>
          </a:p>
        </p:txBody>
      </p:sp>
    </p:spTree>
    <p:extLst>
      <p:ext uri="{BB962C8B-B14F-4D97-AF65-F5344CB8AC3E}">
        <p14:creationId xmlns:p14="http://schemas.microsoft.com/office/powerpoint/2010/main" val="39542643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oleObject" Target="../embeddings/oleObject2.bin"/><Relationship Id="rId7" Type="http://schemas.openxmlformats.org/officeDocument/2006/relationships/image" Target="../media/image3.jpeg"/><Relationship Id="rId2" Type="http://schemas.openxmlformats.org/officeDocument/2006/relationships/slideMaster" Target="../slideMasters/slideMaster1.xml"/><Relationship Id="rId1" Type="http://schemas.openxmlformats.org/officeDocument/2006/relationships/vmlDrawing" Target="../drawings/vmlDrawing2.vml"/><Relationship Id="rId6" Type="http://schemas.openxmlformats.org/officeDocument/2006/relationships/image" Target="../media/image5.png"/><Relationship Id="rId5" Type="http://schemas.openxmlformats.org/officeDocument/2006/relationships/oleObject" Target="../embeddings/oleObject3.bin"/><Relationship Id="rId4"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rgbClr val="FFFFFF"/>
        </a:solidFill>
        <a:effectLst/>
      </p:bgPr>
    </p:bg>
    <p:spTree>
      <p:nvGrpSpPr>
        <p:cNvPr id="1" name=""/>
        <p:cNvGrpSpPr/>
        <p:nvPr/>
      </p:nvGrpSpPr>
      <p:grpSpPr>
        <a:xfrm>
          <a:off x="0" y="0"/>
          <a:ext cx="0" cy="0"/>
          <a:chOff x="0" y="0"/>
          <a:chExt cx="0" cy="0"/>
        </a:xfrm>
      </p:grpSpPr>
      <p:sp>
        <p:nvSpPr>
          <p:cNvPr id="3138" name="Rectangle 66"/>
          <p:cNvSpPr>
            <a:spLocks noChangeArrowheads="1"/>
          </p:cNvSpPr>
          <p:nvPr/>
        </p:nvSpPr>
        <p:spPr bwMode="gray">
          <a:xfrm>
            <a:off x="3048000" y="3124200"/>
            <a:ext cx="9144000" cy="609600"/>
          </a:xfrm>
          <a:prstGeom prst="rect">
            <a:avLst/>
          </a:prstGeom>
          <a:solidFill>
            <a:schemeClr val="tx1"/>
          </a:solidFill>
          <a:ln w="9525">
            <a:noFill/>
            <a:miter lim="800000"/>
            <a:headEnd/>
            <a:tailEnd/>
          </a:ln>
          <a:effectLst/>
        </p:spPr>
        <p:txBody>
          <a:bodyPr wrap="none" anchor="ctr"/>
          <a:lstStyle/>
          <a:p>
            <a:endParaRPr lang="id-ID"/>
          </a:p>
        </p:txBody>
      </p:sp>
      <p:sp>
        <p:nvSpPr>
          <p:cNvPr id="3139" name="Rectangle 67"/>
          <p:cNvSpPr>
            <a:spLocks noChangeArrowheads="1"/>
          </p:cNvSpPr>
          <p:nvPr/>
        </p:nvSpPr>
        <p:spPr bwMode="gray">
          <a:xfrm>
            <a:off x="0" y="3124200"/>
            <a:ext cx="12192000" cy="152400"/>
          </a:xfrm>
          <a:prstGeom prst="rect">
            <a:avLst/>
          </a:prstGeom>
          <a:solidFill>
            <a:schemeClr val="tx1"/>
          </a:solidFill>
          <a:ln w="9525">
            <a:noFill/>
            <a:miter lim="800000"/>
            <a:headEnd/>
            <a:tailEnd/>
          </a:ln>
          <a:effectLst/>
        </p:spPr>
        <p:txBody>
          <a:bodyPr wrap="none" anchor="ctr"/>
          <a:lstStyle/>
          <a:p>
            <a:endParaRPr lang="id-ID"/>
          </a:p>
        </p:txBody>
      </p:sp>
      <p:graphicFrame>
        <p:nvGraphicFramePr>
          <p:cNvPr id="3140" name="Object 68"/>
          <p:cNvGraphicFramePr>
            <a:graphicFrameLocks noChangeAspect="1"/>
          </p:cNvGraphicFramePr>
          <p:nvPr/>
        </p:nvGraphicFramePr>
        <p:xfrm>
          <a:off x="6187017" y="-9525"/>
          <a:ext cx="2954867" cy="3133725"/>
        </p:xfrm>
        <a:graphic>
          <a:graphicData uri="http://schemas.openxmlformats.org/presentationml/2006/ole">
            <mc:AlternateContent xmlns:mc="http://schemas.openxmlformats.org/markup-compatibility/2006">
              <mc:Choice xmlns:v="urn:schemas-microsoft-com:vml" Requires="v">
                <p:oleObj spid="_x0000_s3765" name="Image" r:id="rId3" imgW="4330159" imgH="6146032" progId="">
                  <p:embed/>
                </p:oleObj>
              </mc:Choice>
              <mc:Fallback>
                <p:oleObj name="Image" r:id="rId3" imgW="4330159" imgH="6146032" progId="">
                  <p:embed/>
                  <p:pic>
                    <p:nvPicPr>
                      <p:cNvPr id="0" name="Picture 6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87017" y="-9525"/>
                        <a:ext cx="2954867" cy="3133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141" name="Object 69"/>
          <p:cNvGraphicFramePr>
            <a:graphicFrameLocks noChangeAspect="1"/>
          </p:cNvGraphicFramePr>
          <p:nvPr/>
        </p:nvGraphicFramePr>
        <p:xfrm>
          <a:off x="3048000" y="0"/>
          <a:ext cx="3058584" cy="3136900"/>
        </p:xfrm>
        <a:graphic>
          <a:graphicData uri="http://schemas.openxmlformats.org/presentationml/2006/ole">
            <mc:AlternateContent xmlns:mc="http://schemas.openxmlformats.org/markup-compatibility/2006">
              <mc:Choice xmlns:v="urn:schemas-microsoft-com:vml" Requires="v">
                <p:oleObj spid="_x0000_s3766" name="Image" r:id="rId5" imgW="2526984" imgH="3428571" progId="">
                  <p:embed/>
                </p:oleObj>
              </mc:Choice>
              <mc:Fallback>
                <p:oleObj name="Image" r:id="rId5" imgW="2526984" imgH="3428571" progId="">
                  <p:embed/>
                  <p:pic>
                    <p:nvPicPr>
                      <p:cNvPr id="0" name="Picture 6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48000" y="0"/>
                        <a:ext cx="3058584" cy="3136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3142" name="Picture 70"/>
          <p:cNvPicPr>
            <a:picLocks noChangeAspect="1" noChangeArrowheads="1"/>
          </p:cNvPicPr>
          <p:nvPr/>
        </p:nvPicPr>
        <p:blipFill>
          <a:blip r:embed="rId7"/>
          <a:srcRect/>
          <a:stretch>
            <a:fillRect/>
          </a:stretch>
        </p:blipFill>
        <p:spPr bwMode="auto">
          <a:xfrm>
            <a:off x="9211733" y="1"/>
            <a:ext cx="2980267" cy="3127375"/>
          </a:xfrm>
          <a:prstGeom prst="rect">
            <a:avLst/>
          </a:prstGeom>
          <a:noFill/>
        </p:spPr>
      </p:pic>
      <p:sp>
        <p:nvSpPr>
          <p:cNvPr id="3074" name="Rectangle 2"/>
          <p:cNvSpPr>
            <a:spLocks noGrp="1" noChangeArrowheads="1"/>
          </p:cNvSpPr>
          <p:nvPr>
            <p:ph type="ctrTitle"/>
          </p:nvPr>
        </p:nvSpPr>
        <p:spPr>
          <a:xfrm>
            <a:off x="3251201" y="3048000"/>
            <a:ext cx="8834967" cy="762000"/>
          </a:xfrm>
        </p:spPr>
        <p:txBody>
          <a:bodyPr/>
          <a:lstStyle>
            <a:lvl1pPr>
              <a:defRPr baseline="0"/>
            </a:lvl1pPr>
          </a:lstStyle>
          <a:p>
            <a:endParaRPr lang="en-AU" dirty="0"/>
          </a:p>
        </p:txBody>
      </p:sp>
      <p:sp>
        <p:nvSpPr>
          <p:cNvPr id="3075" name="Rectangle 3"/>
          <p:cNvSpPr>
            <a:spLocks noGrp="1" noChangeArrowheads="1"/>
          </p:cNvSpPr>
          <p:nvPr>
            <p:ph type="subTitle" idx="1"/>
          </p:nvPr>
        </p:nvSpPr>
        <p:spPr>
          <a:xfrm>
            <a:off x="1117600" y="5257800"/>
            <a:ext cx="10363200" cy="533400"/>
          </a:xfrm>
        </p:spPr>
        <p:txBody>
          <a:bodyPr/>
          <a:lstStyle>
            <a:lvl1pPr marL="0" indent="0" algn="ctr">
              <a:buFont typeface="Wingdings" pitchFamily="2" charset="2"/>
              <a:buNone/>
              <a:defRPr sz="2000" b="0" baseline="0">
                <a:solidFill>
                  <a:schemeClr val="tx1"/>
                </a:solidFill>
              </a:defRPr>
            </a:lvl1pPr>
          </a:lstStyle>
          <a:p>
            <a:endParaRPr lang="en-AU" dirty="0"/>
          </a:p>
        </p:txBody>
      </p:sp>
      <p:pic>
        <p:nvPicPr>
          <p:cNvPr id="3586" name="Picture 514" descr="http://www.liputan1.com/wp-content/uploads/2016/02/Universitas-BudiLuhur.png"/>
          <p:cNvPicPr>
            <a:picLocks noChangeAspect="1" noChangeArrowheads="1"/>
          </p:cNvPicPr>
          <p:nvPr userDrawn="1"/>
        </p:nvPicPr>
        <p:blipFill>
          <a:blip r:embed="rId8" cstate="print">
            <a:extLst>
              <a:ext uri="{28A0092B-C50C-407E-A947-70E740481C1C}">
                <a14:useLocalDpi xmlns:a14="http://schemas.microsoft.com/office/drawing/2010/main" val="0"/>
              </a:ext>
            </a:extLst>
          </a:blip>
          <a:srcRect/>
          <a:stretch>
            <a:fillRect/>
          </a:stretch>
        </p:blipFill>
        <p:spPr bwMode="auto">
          <a:xfrm>
            <a:off x="127054" y="588464"/>
            <a:ext cx="2840513" cy="180344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id-ID"/>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id-ID"/>
          </a:p>
        </p:txBody>
      </p:sp>
    </p:spTree>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1600" y="731838"/>
            <a:ext cx="2794000" cy="5592762"/>
          </a:xfrm>
        </p:spPr>
        <p:txBody>
          <a:bodyPr vert="eaVert"/>
          <a:lstStyle/>
          <a:p>
            <a:r>
              <a:rPr lang="en-US" smtClean="0"/>
              <a:t>Click to edit Master title style</a:t>
            </a:r>
            <a:endParaRPr lang="id-ID"/>
          </a:p>
        </p:txBody>
      </p:sp>
      <p:sp>
        <p:nvSpPr>
          <p:cNvPr id="3" name="Vertical Text Placeholder 2"/>
          <p:cNvSpPr>
            <a:spLocks noGrp="1"/>
          </p:cNvSpPr>
          <p:nvPr>
            <p:ph type="body" orient="vert" idx="1"/>
          </p:nvPr>
        </p:nvSpPr>
        <p:spPr>
          <a:xfrm>
            <a:off x="609600" y="731838"/>
            <a:ext cx="8178800" cy="559276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id-ID"/>
          </a:p>
        </p:txBody>
      </p:sp>
    </p:spTree>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914400" y="731838"/>
            <a:ext cx="10871200" cy="563562"/>
          </a:xfrm>
        </p:spPr>
        <p:txBody>
          <a:bodyPr/>
          <a:lstStyle/>
          <a:p>
            <a:r>
              <a:rPr lang="en-US" smtClean="0"/>
              <a:t>Click to edit Master title style</a:t>
            </a:r>
            <a:endParaRPr lang="id-ID"/>
          </a:p>
        </p:txBody>
      </p:sp>
      <p:sp>
        <p:nvSpPr>
          <p:cNvPr id="3" name="Table Placeholder 2"/>
          <p:cNvSpPr>
            <a:spLocks noGrp="1"/>
          </p:cNvSpPr>
          <p:nvPr>
            <p:ph type="tbl" idx="1"/>
          </p:nvPr>
        </p:nvSpPr>
        <p:spPr>
          <a:xfrm>
            <a:off x="609600" y="1371600"/>
            <a:ext cx="10972800" cy="4953000"/>
          </a:xfrm>
        </p:spPr>
        <p:txBody>
          <a:bodyPr/>
          <a:lstStyle/>
          <a:p>
            <a:r>
              <a:rPr lang="en-US" smtClean="0"/>
              <a:t>Click icon to add table</a:t>
            </a:r>
            <a:endParaRPr lang="id-ID"/>
          </a:p>
        </p:txBody>
      </p:sp>
    </p:spTree>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pPr>
              <a:defRPr/>
            </a:pPr>
            <a:fld id="{FE22493C-64D7-45E0-9B64-F5BE04208726}" type="datetimeFigureOut">
              <a:rPr lang="en-US" smtClean="0">
                <a:solidFill>
                  <a:prstClr val="black">
                    <a:tint val="75000"/>
                  </a:prstClr>
                </a:solidFill>
              </a:rPr>
              <a:pPr>
                <a:defRPr/>
              </a:pPr>
              <a:t>9/30/2020</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E67FF784-6C2A-48BE-B2B9-2310CD1853F0}"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65737722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a:defRPr/>
            </a:pPr>
            <a:fld id="{FE22493C-64D7-45E0-9B64-F5BE04208726}" type="datetimeFigureOut">
              <a:rPr lang="en-US" smtClean="0">
                <a:solidFill>
                  <a:prstClr val="black">
                    <a:tint val="75000"/>
                  </a:prstClr>
                </a:solidFill>
              </a:rPr>
              <a:pPr>
                <a:defRPr/>
              </a:pPr>
              <a:t>9/30/2020</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E67FF784-6C2A-48BE-B2B9-2310CD1853F0}"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63948840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pPr>
              <a:defRPr/>
            </a:pPr>
            <a:fld id="{FE22493C-64D7-45E0-9B64-F5BE04208726}" type="datetimeFigureOut">
              <a:rPr lang="en-US" smtClean="0">
                <a:solidFill>
                  <a:prstClr val="black">
                    <a:tint val="75000"/>
                  </a:prstClr>
                </a:solidFill>
              </a:rPr>
              <a:pPr>
                <a:defRPr/>
              </a:pPr>
              <a:t>9/30/2020</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E67FF784-6C2A-48BE-B2B9-2310CD1853F0}"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87314496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pPr>
              <a:defRPr/>
            </a:pPr>
            <a:fld id="{FE22493C-64D7-45E0-9B64-F5BE04208726}" type="datetimeFigureOut">
              <a:rPr lang="en-US" smtClean="0">
                <a:solidFill>
                  <a:prstClr val="black">
                    <a:tint val="75000"/>
                  </a:prstClr>
                </a:solidFill>
              </a:rPr>
              <a:pPr>
                <a:defRPr/>
              </a:pPr>
              <a:t>9/30/2020</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pPr>
              <a:defRPr/>
            </a:pPr>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pPr>
              <a:defRPr/>
            </a:pPr>
            <a:fld id="{E67FF784-6C2A-48BE-B2B9-2310CD1853F0}"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351663753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pPr>
              <a:defRPr/>
            </a:pPr>
            <a:fld id="{FE22493C-64D7-45E0-9B64-F5BE04208726}" type="datetimeFigureOut">
              <a:rPr lang="en-US" smtClean="0">
                <a:solidFill>
                  <a:prstClr val="black">
                    <a:tint val="75000"/>
                  </a:prstClr>
                </a:solidFill>
              </a:rPr>
              <a:pPr>
                <a:defRPr/>
              </a:pPr>
              <a:t>9/30/2020</a:t>
            </a:fld>
            <a:endParaRPr lang="en-US" dirty="0">
              <a:solidFill>
                <a:prstClr val="black">
                  <a:tint val="75000"/>
                </a:prstClr>
              </a:solidFill>
            </a:endParaRPr>
          </a:p>
        </p:txBody>
      </p:sp>
      <p:sp>
        <p:nvSpPr>
          <p:cNvPr id="8" name="Footer Placeholder 7"/>
          <p:cNvSpPr>
            <a:spLocks noGrp="1"/>
          </p:cNvSpPr>
          <p:nvPr>
            <p:ph type="ftr" sz="quarter" idx="11"/>
          </p:nvPr>
        </p:nvSpPr>
        <p:spPr/>
        <p:txBody>
          <a:bodyPr/>
          <a:lstStyle/>
          <a:p>
            <a:pPr>
              <a:defRPr/>
            </a:pPr>
            <a:endParaRPr lang="en-US" dirty="0">
              <a:solidFill>
                <a:prstClr val="black">
                  <a:tint val="75000"/>
                </a:prstClr>
              </a:solidFill>
            </a:endParaRPr>
          </a:p>
        </p:txBody>
      </p:sp>
      <p:sp>
        <p:nvSpPr>
          <p:cNvPr id="9" name="Slide Number Placeholder 8"/>
          <p:cNvSpPr>
            <a:spLocks noGrp="1"/>
          </p:cNvSpPr>
          <p:nvPr>
            <p:ph type="sldNum" sz="quarter" idx="12"/>
          </p:nvPr>
        </p:nvSpPr>
        <p:spPr/>
        <p:txBody>
          <a:bodyPr/>
          <a:lstStyle/>
          <a:p>
            <a:pPr>
              <a:defRPr/>
            </a:pPr>
            <a:fld id="{E67FF784-6C2A-48BE-B2B9-2310CD1853F0}"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418248335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a:defRPr/>
            </a:pPr>
            <a:fld id="{FE22493C-64D7-45E0-9B64-F5BE04208726}" type="datetimeFigureOut">
              <a:rPr lang="en-US" smtClean="0">
                <a:solidFill>
                  <a:prstClr val="black">
                    <a:tint val="75000"/>
                  </a:prstClr>
                </a:solidFill>
              </a:rPr>
              <a:pPr>
                <a:defRPr/>
              </a:pPr>
              <a:t>9/30/2020</a:t>
            </a:fld>
            <a:endParaRPr lang="en-US" dirty="0">
              <a:solidFill>
                <a:prstClr val="black">
                  <a:tint val="75000"/>
                </a:prstClr>
              </a:solidFill>
            </a:endParaRPr>
          </a:p>
        </p:txBody>
      </p:sp>
      <p:sp>
        <p:nvSpPr>
          <p:cNvPr id="4" name="Footer Placeholder 3"/>
          <p:cNvSpPr>
            <a:spLocks noGrp="1"/>
          </p:cNvSpPr>
          <p:nvPr>
            <p:ph type="ftr" sz="quarter" idx="11"/>
          </p:nvPr>
        </p:nvSpPr>
        <p:spPr/>
        <p:txBody>
          <a:bodyPr/>
          <a:lstStyle/>
          <a:p>
            <a:pPr>
              <a:defRPr/>
            </a:pPr>
            <a:endParaRPr lang="en-US" dirty="0">
              <a:solidFill>
                <a:prstClr val="black">
                  <a:tint val="75000"/>
                </a:prstClr>
              </a:solidFill>
            </a:endParaRPr>
          </a:p>
        </p:txBody>
      </p:sp>
      <p:sp>
        <p:nvSpPr>
          <p:cNvPr id="5" name="Slide Number Placeholder 4"/>
          <p:cNvSpPr>
            <a:spLocks noGrp="1"/>
          </p:cNvSpPr>
          <p:nvPr>
            <p:ph type="sldNum" sz="quarter" idx="12"/>
          </p:nvPr>
        </p:nvSpPr>
        <p:spPr/>
        <p:txBody>
          <a:bodyPr/>
          <a:lstStyle/>
          <a:p>
            <a:pPr>
              <a:defRPr/>
            </a:pPr>
            <a:fld id="{E67FF784-6C2A-48BE-B2B9-2310CD1853F0}"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111257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FE22493C-64D7-45E0-9B64-F5BE04208726}" type="datetimeFigureOut">
              <a:rPr lang="en-US" smtClean="0">
                <a:solidFill>
                  <a:prstClr val="black">
                    <a:tint val="75000"/>
                  </a:prstClr>
                </a:solidFill>
              </a:rPr>
              <a:pPr>
                <a:defRPr/>
              </a:pPr>
              <a:t>9/30/2020</a:t>
            </a:fld>
            <a:endParaRPr lang="en-US" dirty="0">
              <a:solidFill>
                <a:prstClr val="black">
                  <a:tint val="75000"/>
                </a:prstClr>
              </a:solidFill>
            </a:endParaRPr>
          </a:p>
        </p:txBody>
      </p:sp>
      <p:sp>
        <p:nvSpPr>
          <p:cNvPr id="3" name="Footer Placeholder 2"/>
          <p:cNvSpPr>
            <a:spLocks noGrp="1"/>
          </p:cNvSpPr>
          <p:nvPr>
            <p:ph type="ftr" sz="quarter" idx="11"/>
          </p:nvPr>
        </p:nvSpPr>
        <p:spPr/>
        <p:txBody>
          <a:bodyPr/>
          <a:lstStyle/>
          <a:p>
            <a:pPr>
              <a:defRPr/>
            </a:pPr>
            <a:endParaRPr lang="en-US" dirty="0">
              <a:solidFill>
                <a:prstClr val="black">
                  <a:tint val="75000"/>
                </a:prstClr>
              </a:solidFill>
            </a:endParaRPr>
          </a:p>
        </p:txBody>
      </p:sp>
      <p:sp>
        <p:nvSpPr>
          <p:cNvPr id="4" name="Slide Number Placeholder 3"/>
          <p:cNvSpPr>
            <a:spLocks noGrp="1"/>
          </p:cNvSpPr>
          <p:nvPr>
            <p:ph type="sldNum" sz="quarter" idx="12"/>
          </p:nvPr>
        </p:nvSpPr>
        <p:spPr/>
        <p:txBody>
          <a:bodyPr/>
          <a:lstStyle/>
          <a:p>
            <a:pPr>
              <a:defRPr/>
            </a:pPr>
            <a:fld id="{E67FF784-6C2A-48BE-B2B9-2310CD1853F0}"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30404033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vl1pPr>
          </a:lstStyle>
          <a:p>
            <a:endParaRPr lang="id-ID"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id-ID"/>
          </a:p>
        </p:txBody>
      </p:sp>
    </p:spTree>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pPr>
              <a:defRPr/>
            </a:pPr>
            <a:fld id="{FE22493C-64D7-45E0-9B64-F5BE04208726}" type="datetimeFigureOut">
              <a:rPr lang="en-US" smtClean="0">
                <a:solidFill>
                  <a:prstClr val="black">
                    <a:tint val="75000"/>
                  </a:prstClr>
                </a:solidFill>
              </a:rPr>
              <a:pPr>
                <a:defRPr/>
              </a:pPr>
              <a:t>9/30/2020</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pPr>
              <a:defRPr/>
            </a:pPr>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pPr>
              <a:defRPr/>
            </a:pPr>
            <a:fld id="{E67FF784-6C2A-48BE-B2B9-2310CD1853F0}"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69532060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pPr>
              <a:defRPr/>
            </a:pPr>
            <a:fld id="{FE22493C-64D7-45E0-9B64-F5BE04208726}" type="datetimeFigureOut">
              <a:rPr lang="en-US" smtClean="0">
                <a:solidFill>
                  <a:prstClr val="black">
                    <a:tint val="75000"/>
                  </a:prstClr>
                </a:solidFill>
              </a:rPr>
              <a:pPr>
                <a:defRPr/>
              </a:pPr>
              <a:t>9/30/2020</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pPr>
              <a:defRPr/>
            </a:pPr>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pPr>
              <a:defRPr/>
            </a:pPr>
            <a:fld id="{E67FF784-6C2A-48BE-B2B9-2310CD1853F0}"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180142338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a:defRPr/>
            </a:pPr>
            <a:fld id="{FE22493C-64D7-45E0-9B64-F5BE04208726}" type="datetimeFigureOut">
              <a:rPr lang="en-US" smtClean="0">
                <a:solidFill>
                  <a:prstClr val="black">
                    <a:tint val="75000"/>
                  </a:prstClr>
                </a:solidFill>
              </a:rPr>
              <a:pPr>
                <a:defRPr/>
              </a:pPr>
              <a:t>9/30/2020</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E67FF784-6C2A-48BE-B2B9-2310CD1853F0}"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195928971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a:defRPr/>
            </a:pPr>
            <a:fld id="{FE22493C-64D7-45E0-9B64-F5BE04208726}" type="datetimeFigureOut">
              <a:rPr lang="en-US" smtClean="0">
                <a:solidFill>
                  <a:prstClr val="black">
                    <a:tint val="75000"/>
                  </a:prstClr>
                </a:solidFill>
              </a:rPr>
              <a:pPr>
                <a:defRPr/>
              </a:pPr>
              <a:t>9/30/2020</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E67FF784-6C2A-48BE-B2B9-2310CD1853F0}"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98815748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6_Custom Layout">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print">
            <a:extLst>
              <a:ext uri="{28A0092B-C50C-407E-A947-70E740481C1C}">
                <a14:useLocalDpi xmlns:a14="http://schemas.microsoft.com/office/drawing/2010/main" val="0"/>
              </a:ext>
            </a:extLst>
          </a:blip>
          <a:srcRect l="19221" t="29398" r="17922" b="13718"/>
          <a:stretch/>
        </p:blipFill>
        <p:spPr>
          <a:xfrm>
            <a:off x="4402801" y="2125896"/>
            <a:ext cx="3536515" cy="2133600"/>
          </a:xfrm>
          <a:prstGeom prst="rect">
            <a:avLst/>
          </a:prstGeom>
        </p:spPr>
      </p:pic>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l="19221" t="29398" r="17922" b="13718"/>
          <a:stretch/>
        </p:blipFill>
        <p:spPr>
          <a:xfrm>
            <a:off x="8194640" y="2125896"/>
            <a:ext cx="3536515" cy="2133600"/>
          </a:xfrm>
          <a:prstGeom prst="rect">
            <a:avLst/>
          </a:prstGeom>
        </p:spPr>
      </p:pic>
      <p:pic>
        <p:nvPicPr>
          <p:cNvPr id="8" name="Picture 7"/>
          <p:cNvPicPr>
            <a:picLocks noChangeAspect="1"/>
          </p:cNvPicPr>
          <p:nvPr userDrawn="1"/>
        </p:nvPicPr>
        <p:blipFill rotWithShape="1">
          <a:blip r:embed="rId2" cstate="print">
            <a:extLst>
              <a:ext uri="{28A0092B-C50C-407E-A947-70E740481C1C}">
                <a14:useLocalDpi xmlns:a14="http://schemas.microsoft.com/office/drawing/2010/main" val="0"/>
              </a:ext>
            </a:extLst>
          </a:blip>
          <a:srcRect l="19221" t="29398" r="17922" b="13718"/>
          <a:stretch/>
        </p:blipFill>
        <p:spPr>
          <a:xfrm>
            <a:off x="629089" y="2125896"/>
            <a:ext cx="3536515" cy="2133600"/>
          </a:xfrm>
          <a:prstGeom prst="rect">
            <a:avLst/>
          </a:prstGeom>
        </p:spPr>
      </p:pic>
      <p:sp>
        <p:nvSpPr>
          <p:cNvPr id="10" name="Picture Placeholder 9"/>
          <p:cNvSpPr>
            <a:spLocks noGrp="1"/>
          </p:cNvSpPr>
          <p:nvPr>
            <p:ph type="pic" sz="quarter" idx="10"/>
          </p:nvPr>
        </p:nvSpPr>
        <p:spPr>
          <a:xfrm>
            <a:off x="1143000" y="2359696"/>
            <a:ext cx="2454442" cy="1555750"/>
          </a:xfrm>
        </p:spPr>
        <p:txBody>
          <a:bodyPr/>
          <a:lstStyle/>
          <a:p>
            <a:endParaRPr lang="en-US" dirty="0"/>
          </a:p>
        </p:txBody>
      </p:sp>
      <p:sp>
        <p:nvSpPr>
          <p:cNvPr id="11" name="Picture Placeholder 9"/>
          <p:cNvSpPr>
            <a:spLocks noGrp="1"/>
          </p:cNvSpPr>
          <p:nvPr>
            <p:ph type="pic" sz="quarter" idx="11"/>
          </p:nvPr>
        </p:nvSpPr>
        <p:spPr>
          <a:xfrm>
            <a:off x="4920524" y="2359696"/>
            <a:ext cx="2454833" cy="1555750"/>
          </a:xfrm>
        </p:spPr>
        <p:txBody>
          <a:bodyPr/>
          <a:lstStyle/>
          <a:p>
            <a:endParaRPr lang="en-US" dirty="0"/>
          </a:p>
        </p:txBody>
      </p:sp>
      <p:sp>
        <p:nvSpPr>
          <p:cNvPr id="12" name="Picture Placeholder 9"/>
          <p:cNvSpPr>
            <a:spLocks noGrp="1"/>
          </p:cNvSpPr>
          <p:nvPr>
            <p:ph type="pic" sz="quarter" idx="12"/>
          </p:nvPr>
        </p:nvSpPr>
        <p:spPr>
          <a:xfrm>
            <a:off x="8698833" y="2359696"/>
            <a:ext cx="2457780" cy="1555750"/>
          </a:xfrm>
        </p:spPr>
        <p:txBody>
          <a:bodyPr/>
          <a:lstStyle/>
          <a:p>
            <a:endParaRPr lang="en-US" dirty="0"/>
          </a:p>
        </p:txBody>
      </p:sp>
      <p:sp>
        <p:nvSpPr>
          <p:cNvPr id="9" name="Text Placeholder 24"/>
          <p:cNvSpPr>
            <a:spLocks noGrp="1"/>
          </p:cNvSpPr>
          <p:nvPr>
            <p:ph type="body" sz="quarter" idx="13"/>
          </p:nvPr>
        </p:nvSpPr>
        <p:spPr>
          <a:xfrm>
            <a:off x="402109" y="4552091"/>
            <a:ext cx="3623619" cy="1504950"/>
          </a:xfrm>
        </p:spPr>
        <p:txBody>
          <a:bodyPr/>
          <a:lstStyle>
            <a:lvl1pPr marL="0" indent="0" algn="ctr">
              <a:buNone/>
              <a:defRPr/>
            </a:lvl1pPr>
            <a:lvl4pPr marL="1371600" indent="0">
              <a:buNone/>
              <a:defRPr/>
            </a:lvl4pPr>
            <a:lvl5pPr marL="1828800" indent="0">
              <a:buNone/>
              <a:defRPr/>
            </a:lvl5pPr>
          </a:lstStyle>
          <a:p>
            <a:pPr lvl="0"/>
            <a:r>
              <a:rPr lang="en-US" dirty="0"/>
              <a:t>Edit Master text styles</a:t>
            </a:r>
          </a:p>
        </p:txBody>
      </p:sp>
      <p:sp>
        <p:nvSpPr>
          <p:cNvPr id="13" name="Text Placeholder 24"/>
          <p:cNvSpPr>
            <a:spLocks noGrp="1"/>
          </p:cNvSpPr>
          <p:nvPr>
            <p:ph type="body" sz="quarter" idx="14"/>
          </p:nvPr>
        </p:nvSpPr>
        <p:spPr>
          <a:xfrm>
            <a:off x="4334904" y="4552091"/>
            <a:ext cx="3623619" cy="1504950"/>
          </a:xfrm>
        </p:spPr>
        <p:txBody>
          <a:bodyPr/>
          <a:lstStyle>
            <a:lvl1pPr marL="0" indent="0" algn="ctr">
              <a:buNone/>
              <a:defRPr/>
            </a:lvl1pPr>
            <a:lvl4pPr marL="1371600" indent="0">
              <a:buNone/>
              <a:defRPr/>
            </a:lvl4pPr>
            <a:lvl5pPr marL="1828800" indent="0">
              <a:buNone/>
              <a:defRPr/>
            </a:lvl5pPr>
          </a:lstStyle>
          <a:p>
            <a:pPr lvl="0"/>
            <a:r>
              <a:rPr lang="en-US" dirty="0"/>
              <a:t>Edit Master text styles</a:t>
            </a:r>
          </a:p>
        </p:txBody>
      </p:sp>
      <p:sp>
        <p:nvSpPr>
          <p:cNvPr id="14" name="Text Placeholder 24"/>
          <p:cNvSpPr>
            <a:spLocks noGrp="1"/>
          </p:cNvSpPr>
          <p:nvPr>
            <p:ph type="body" sz="quarter" idx="15"/>
          </p:nvPr>
        </p:nvSpPr>
        <p:spPr>
          <a:xfrm>
            <a:off x="8267699" y="4552091"/>
            <a:ext cx="3623619" cy="1504950"/>
          </a:xfrm>
        </p:spPr>
        <p:txBody>
          <a:bodyPr/>
          <a:lstStyle>
            <a:lvl1pPr marL="0" indent="0" algn="ctr">
              <a:buNone/>
              <a:defRPr/>
            </a:lvl1pPr>
            <a:lvl4pPr marL="1371600" indent="0">
              <a:buNone/>
              <a:defRPr/>
            </a:lvl4pPr>
            <a:lvl5pPr marL="1828800" indent="0">
              <a:buNone/>
              <a:defRPr/>
            </a:lvl5pPr>
          </a:lstStyle>
          <a:p>
            <a:pPr lvl="0"/>
            <a:r>
              <a:rPr lang="en-US" dirty="0"/>
              <a:t>Edit Master text styles</a:t>
            </a:r>
          </a:p>
        </p:txBody>
      </p:sp>
      <p:sp>
        <p:nvSpPr>
          <p:cNvPr id="15" name="Text Placeholder 24"/>
          <p:cNvSpPr>
            <a:spLocks noGrp="1"/>
          </p:cNvSpPr>
          <p:nvPr>
            <p:ph type="body" sz="quarter" idx="16"/>
          </p:nvPr>
        </p:nvSpPr>
        <p:spPr>
          <a:xfrm>
            <a:off x="402109" y="911804"/>
            <a:ext cx="11489209" cy="952500"/>
          </a:xfrm>
        </p:spPr>
        <p:txBody>
          <a:bodyPr/>
          <a:lstStyle>
            <a:lvl1pPr marL="0" indent="0" algn="ctr">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Edit Master text styles</a:t>
            </a:r>
          </a:p>
        </p:txBody>
      </p:sp>
    </p:spTree>
    <p:extLst>
      <p:ext uri="{BB962C8B-B14F-4D97-AF65-F5344CB8AC3E}">
        <p14:creationId xmlns:p14="http://schemas.microsoft.com/office/powerpoint/2010/main" val="2671546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anim calcmode="lin" valueType="num">
                                      <p:cBhvr additive="base">
                                        <p:cTn id="7" dur="5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5">
                                            <p:txEl>
                                              <p:pRg st="0" end="0"/>
                                            </p:txEl>
                                          </p:spTgt>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par>
                          <p:cTn id="15" fill="hold">
                            <p:stCondLst>
                              <p:cond delay="500"/>
                            </p:stCondLst>
                            <p:childTnLst>
                              <p:par>
                                <p:cTn id="16" presetID="2" presetClass="entr" presetSubtype="4" fill="hold" grpId="0" nodeType="afterEffect" nodePh="1">
                                  <p:stCondLst>
                                    <p:cond delay="0"/>
                                  </p:stCondLst>
                                  <p:endCondLst>
                                    <p:cond evt="begin" delay="0">
                                      <p:tn val="16"/>
                                    </p:cond>
                                  </p:endCondLst>
                                  <p:childTnLst>
                                    <p:set>
                                      <p:cBhvr>
                                        <p:cTn id="17" dur="1" fill="hold">
                                          <p:stCondLst>
                                            <p:cond delay="0"/>
                                          </p:stCondLst>
                                        </p:cTn>
                                        <p:tgtEl>
                                          <p:spTgt spid="10"/>
                                        </p:tgtEl>
                                        <p:attrNameLst>
                                          <p:attrName>style.visibility</p:attrName>
                                        </p:attrNameLst>
                                      </p:cBhvr>
                                      <p:to>
                                        <p:strVal val="visible"/>
                                      </p:to>
                                    </p:set>
                                    <p:anim calcmode="lin" valueType="num">
                                      <p:cBhvr additive="base">
                                        <p:cTn id="18" dur="500" fill="hold"/>
                                        <p:tgtEl>
                                          <p:spTgt spid="10"/>
                                        </p:tgtEl>
                                        <p:attrNameLst>
                                          <p:attrName>ppt_x</p:attrName>
                                        </p:attrNameLst>
                                      </p:cBhvr>
                                      <p:tavLst>
                                        <p:tav tm="0">
                                          <p:val>
                                            <p:strVal val="#ppt_x"/>
                                          </p:val>
                                        </p:tav>
                                        <p:tav tm="100000">
                                          <p:val>
                                            <p:strVal val="#ppt_x"/>
                                          </p:val>
                                        </p:tav>
                                      </p:tavLst>
                                    </p:anim>
                                    <p:anim calcmode="lin" valueType="num">
                                      <p:cBhvr additive="base">
                                        <p:cTn id="19" dur="500" fill="hold"/>
                                        <p:tgtEl>
                                          <p:spTgt spid="10"/>
                                        </p:tgtEl>
                                        <p:attrNameLst>
                                          <p:attrName>ppt_y</p:attrName>
                                        </p:attrNameLst>
                                      </p:cBhvr>
                                      <p:tavLst>
                                        <p:tav tm="0">
                                          <p:val>
                                            <p:strVal val="1+#ppt_h/2"/>
                                          </p:val>
                                        </p:tav>
                                        <p:tav tm="100000">
                                          <p:val>
                                            <p:strVal val="#ppt_y"/>
                                          </p:val>
                                        </p:tav>
                                      </p:tavLst>
                                    </p:anim>
                                  </p:childTnLst>
                                </p:cTn>
                              </p:par>
                            </p:childTnLst>
                          </p:cTn>
                        </p:par>
                        <p:par>
                          <p:cTn id="20" fill="hold">
                            <p:stCondLst>
                              <p:cond delay="1000"/>
                            </p:stCondLst>
                            <p:childTnLst>
                              <p:par>
                                <p:cTn id="21" presetID="2" presetClass="entr" presetSubtype="4" fill="hold" grpId="0" nodeType="afterEffect">
                                  <p:stCondLst>
                                    <p:cond delay="0"/>
                                  </p:stCondLst>
                                  <p:childTnLst>
                                    <p:set>
                                      <p:cBhvr>
                                        <p:cTn id="22" dur="1" fill="hold">
                                          <p:stCondLst>
                                            <p:cond delay="0"/>
                                          </p:stCondLst>
                                        </p:cTn>
                                        <p:tgtEl>
                                          <p:spTgt spid="9">
                                            <p:txEl>
                                              <p:pRg st="0" end="0"/>
                                            </p:txEl>
                                          </p:spTgt>
                                        </p:tgtEl>
                                        <p:attrNameLst>
                                          <p:attrName>style.visibility</p:attrName>
                                        </p:attrNameLst>
                                      </p:cBhvr>
                                      <p:to>
                                        <p:strVal val="visible"/>
                                      </p:to>
                                    </p:set>
                                    <p:anim calcmode="lin" valueType="num">
                                      <p:cBhvr additive="base">
                                        <p:cTn id="23"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6"/>
                                        </p:tgtEl>
                                        <p:attrNameLst>
                                          <p:attrName>style.visibility</p:attrName>
                                        </p:attrNameLst>
                                      </p:cBhvr>
                                      <p:to>
                                        <p:strVal val="visible"/>
                                      </p:to>
                                    </p:set>
                                    <p:anim calcmode="lin" valueType="num">
                                      <p:cBhvr additive="base">
                                        <p:cTn id="29" dur="500" fill="hold"/>
                                        <p:tgtEl>
                                          <p:spTgt spid="6"/>
                                        </p:tgtEl>
                                        <p:attrNameLst>
                                          <p:attrName>ppt_x</p:attrName>
                                        </p:attrNameLst>
                                      </p:cBhvr>
                                      <p:tavLst>
                                        <p:tav tm="0">
                                          <p:val>
                                            <p:strVal val="#ppt_x"/>
                                          </p:val>
                                        </p:tav>
                                        <p:tav tm="100000">
                                          <p:val>
                                            <p:strVal val="#ppt_x"/>
                                          </p:val>
                                        </p:tav>
                                      </p:tavLst>
                                    </p:anim>
                                    <p:anim calcmode="lin" valueType="num">
                                      <p:cBhvr additive="base">
                                        <p:cTn id="30" dur="500" fill="hold"/>
                                        <p:tgtEl>
                                          <p:spTgt spid="6"/>
                                        </p:tgtEl>
                                        <p:attrNameLst>
                                          <p:attrName>ppt_y</p:attrName>
                                        </p:attrNameLst>
                                      </p:cBhvr>
                                      <p:tavLst>
                                        <p:tav tm="0">
                                          <p:val>
                                            <p:strVal val="1+#ppt_h/2"/>
                                          </p:val>
                                        </p:tav>
                                        <p:tav tm="100000">
                                          <p:val>
                                            <p:strVal val="#ppt_y"/>
                                          </p:val>
                                        </p:tav>
                                      </p:tavLst>
                                    </p:anim>
                                  </p:childTnLst>
                                </p:cTn>
                              </p:par>
                            </p:childTnLst>
                          </p:cTn>
                        </p:par>
                        <p:par>
                          <p:cTn id="31" fill="hold">
                            <p:stCondLst>
                              <p:cond delay="500"/>
                            </p:stCondLst>
                            <p:childTnLst>
                              <p:par>
                                <p:cTn id="32" presetID="2" presetClass="entr" presetSubtype="4" fill="hold" grpId="0" nodeType="afterEffect" nodePh="1">
                                  <p:stCondLst>
                                    <p:cond delay="0"/>
                                  </p:stCondLst>
                                  <p:endCondLst>
                                    <p:cond evt="begin" delay="0">
                                      <p:tn val="32"/>
                                    </p:cond>
                                  </p:endCondLst>
                                  <p:childTnLst>
                                    <p:set>
                                      <p:cBhvr>
                                        <p:cTn id="33" dur="1" fill="hold">
                                          <p:stCondLst>
                                            <p:cond delay="0"/>
                                          </p:stCondLst>
                                        </p:cTn>
                                        <p:tgtEl>
                                          <p:spTgt spid="11"/>
                                        </p:tgtEl>
                                        <p:attrNameLst>
                                          <p:attrName>style.visibility</p:attrName>
                                        </p:attrNameLst>
                                      </p:cBhvr>
                                      <p:to>
                                        <p:strVal val="visible"/>
                                      </p:to>
                                    </p:set>
                                    <p:anim calcmode="lin" valueType="num">
                                      <p:cBhvr additive="base">
                                        <p:cTn id="34" dur="500" fill="hold"/>
                                        <p:tgtEl>
                                          <p:spTgt spid="11"/>
                                        </p:tgtEl>
                                        <p:attrNameLst>
                                          <p:attrName>ppt_x</p:attrName>
                                        </p:attrNameLst>
                                      </p:cBhvr>
                                      <p:tavLst>
                                        <p:tav tm="0">
                                          <p:val>
                                            <p:strVal val="#ppt_x"/>
                                          </p:val>
                                        </p:tav>
                                        <p:tav tm="100000">
                                          <p:val>
                                            <p:strVal val="#ppt_x"/>
                                          </p:val>
                                        </p:tav>
                                      </p:tavLst>
                                    </p:anim>
                                    <p:anim calcmode="lin" valueType="num">
                                      <p:cBhvr additive="base">
                                        <p:cTn id="35" dur="500" fill="hold"/>
                                        <p:tgtEl>
                                          <p:spTgt spid="11"/>
                                        </p:tgtEl>
                                        <p:attrNameLst>
                                          <p:attrName>ppt_y</p:attrName>
                                        </p:attrNameLst>
                                      </p:cBhvr>
                                      <p:tavLst>
                                        <p:tav tm="0">
                                          <p:val>
                                            <p:strVal val="1+#ppt_h/2"/>
                                          </p:val>
                                        </p:tav>
                                        <p:tav tm="100000">
                                          <p:val>
                                            <p:strVal val="#ppt_y"/>
                                          </p:val>
                                        </p:tav>
                                      </p:tavLst>
                                    </p:anim>
                                  </p:childTnLst>
                                </p:cTn>
                              </p:par>
                            </p:childTnLst>
                          </p:cTn>
                        </p:par>
                        <p:par>
                          <p:cTn id="36" fill="hold">
                            <p:stCondLst>
                              <p:cond delay="1000"/>
                            </p:stCondLst>
                            <p:childTnLst>
                              <p:par>
                                <p:cTn id="37" presetID="2" presetClass="entr" presetSubtype="4" fill="hold" grpId="0" nodeType="afterEffect">
                                  <p:stCondLst>
                                    <p:cond delay="0"/>
                                  </p:stCondLst>
                                  <p:childTnLst>
                                    <p:set>
                                      <p:cBhvr>
                                        <p:cTn id="38" dur="1" fill="hold">
                                          <p:stCondLst>
                                            <p:cond delay="0"/>
                                          </p:stCondLst>
                                        </p:cTn>
                                        <p:tgtEl>
                                          <p:spTgt spid="13">
                                            <p:txEl>
                                              <p:pRg st="0" end="0"/>
                                            </p:txEl>
                                          </p:spTgt>
                                        </p:tgtEl>
                                        <p:attrNameLst>
                                          <p:attrName>style.visibility</p:attrName>
                                        </p:attrNameLst>
                                      </p:cBhvr>
                                      <p:to>
                                        <p:strVal val="visible"/>
                                      </p:to>
                                    </p:set>
                                    <p:anim calcmode="lin" valueType="num">
                                      <p:cBhvr additive="base">
                                        <p:cTn id="39" dur="500" fill="hold"/>
                                        <p:tgtEl>
                                          <p:spTgt spid="13">
                                            <p:txEl>
                                              <p:pRg st="0" end="0"/>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1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nodeType="clickEffect">
                                  <p:stCondLst>
                                    <p:cond delay="0"/>
                                  </p:stCondLst>
                                  <p:childTnLst>
                                    <p:set>
                                      <p:cBhvr>
                                        <p:cTn id="44" dur="1" fill="hold">
                                          <p:stCondLst>
                                            <p:cond delay="0"/>
                                          </p:stCondLst>
                                        </p:cTn>
                                        <p:tgtEl>
                                          <p:spTgt spid="7"/>
                                        </p:tgtEl>
                                        <p:attrNameLst>
                                          <p:attrName>style.visibility</p:attrName>
                                        </p:attrNameLst>
                                      </p:cBhvr>
                                      <p:to>
                                        <p:strVal val="visible"/>
                                      </p:to>
                                    </p:set>
                                    <p:anim calcmode="lin" valueType="num">
                                      <p:cBhvr additive="base">
                                        <p:cTn id="45" dur="500" fill="hold"/>
                                        <p:tgtEl>
                                          <p:spTgt spid="7"/>
                                        </p:tgtEl>
                                        <p:attrNameLst>
                                          <p:attrName>ppt_x</p:attrName>
                                        </p:attrNameLst>
                                      </p:cBhvr>
                                      <p:tavLst>
                                        <p:tav tm="0">
                                          <p:val>
                                            <p:strVal val="#ppt_x"/>
                                          </p:val>
                                        </p:tav>
                                        <p:tav tm="100000">
                                          <p:val>
                                            <p:strVal val="#ppt_x"/>
                                          </p:val>
                                        </p:tav>
                                      </p:tavLst>
                                    </p:anim>
                                    <p:anim calcmode="lin" valueType="num">
                                      <p:cBhvr additive="base">
                                        <p:cTn id="46" dur="500" fill="hold"/>
                                        <p:tgtEl>
                                          <p:spTgt spid="7"/>
                                        </p:tgtEl>
                                        <p:attrNameLst>
                                          <p:attrName>ppt_y</p:attrName>
                                        </p:attrNameLst>
                                      </p:cBhvr>
                                      <p:tavLst>
                                        <p:tav tm="0">
                                          <p:val>
                                            <p:strVal val="1+#ppt_h/2"/>
                                          </p:val>
                                        </p:tav>
                                        <p:tav tm="100000">
                                          <p:val>
                                            <p:strVal val="#ppt_y"/>
                                          </p:val>
                                        </p:tav>
                                      </p:tavLst>
                                    </p:anim>
                                  </p:childTnLst>
                                </p:cTn>
                              </p:par>
                            </p:childTnLst>
                          </p:cTn>
                        </p:par>
                        <p:par>
                          <p:cTn id="47" fill="hold">
                            <p:stCondLst>
                              <p:cond delay="500"/>
                            </p:stCondLst>
                            <p:childTnLst>
                              <p:par>
                                <p:cTn id="48" presetID="2" presetClass="entr" presetSubtype="4" fill="hold" grpId="0" nodeType="afterEffect" nodePh="1">
                                  <p:stCondLst>
                                    <p:cond delay="0"/>
                                  </p:stCondLst>
                                  <p:endCondLst>
                                    <p:cond evt="begin" delay="0">
                                      <p:tn val="48"/>
                                    </p:cond>
                                  </p:endCondLst>
                                  <p:childTnLst>
                                    <p:set>
                                      <p:cBhvr>
                                        <p:cTn id="49" dur="1" fill="hold">
                                          <p:stCondLst>
                                            <p:cond delay="0"/>
                                          </p:stCondLst>
                                        </p:cTn>
                                        <p:tgtEl>
                                          <p:spTgt spid="12"/>
                                        </p:tgtEl>
                                        <p:attrNameLst>
                                          <p:attrName>style.visibility</p:attrName>
                                        </p:attrNameLst>
                                      </p:cBhvr>
                                      <p:to>
                                        <p:strVal val="visible"/>
                                      </p:to>
                                    </p:set>
                                    <p:anim calcmode="lin" valueType="num">
                                      <p:cBhvr additive="base">
                                        <p:cTn id="50" dur="500" fill="hold"/>
                                        <p:tgtEl>
                                          <p:spTgt spid="12"/>
                                        </p:tgtEl>
                                        <p:attrNameLst>
                                          <p:attrName>ppt_x</p:attrName>
                                        </p:attrNameLst>
                                      </p:cBhvr>
                                      <p:tavLst>
                                        <p:tav tm="0">
                                          <p:val>
                                            <p:strVal val="#ppt_x"/>
                                          </p:val>
                                        </p:tav>
                                        <p:tav tm="100000">
                                          <p:val>
                                            <p:strVal val="#ppt_x"/>
                                          </p:val>
                                        </p:tav>
                                      </p:tavLst>
                                    </p:anim>
                                    <p:anim calcmode="lin" valueType="num">
                                      <p:cBhvr additive="base">
                                        <p:cTn id="51" dur="500" fill="hold"/>
                                        <p:tgtEl>
                                          <p:spTgt spid="12"/>
                                        </p:tgtEl>
                                        <p:attrNameLst>
                                          <p:attrName>ppt_y</p:attrName>
                                        </p:attrNameLst>
                                      </p:cBhvr>
                                      <p:tavLst>
                                        <p:tav tm="0">
                                          <p:val>
                                            <p:strVal val="1+#ppt_h/2"/>
                                          </p:val>
                                        </p:tav>
                                        <p:tav tm="100000">
                                          <p:val>
                                            <p:strVal val="#ppt_y"/>
                                          </p:val>
                                        </p:tav>
                                      </p:tavLst>
                                    </p:anim>
                                  </p:childTnLst>
                                </p:cTn>
                              </p:par>
                            </p:childTnLst>
                          </p:cTn>
                        </p:par>
                        <p:par>
                          <p:cTn id="52" fill="hold">
                            <p:stCondLst>
                              <p:cond delay="1000"/>
                            </p:stCondLst>
                            <p:childTnLst>
                              <p:par>
                                <p:cTn id="53" presetID="2" presetClass="entr" presetSubtype="4" fill="hold" grpId="0" nodeType="afterEffect">
                                  <p:stCondLst>
                                    <p:cond delay="0"/>
                                  </p:stCondLst>
                                  <p:childTnLst>
                                    <p:set>
                                      <p:cBhvr>
                                        <p:cTn id="54" dur="1" fill="hold">
                                          <p:stCondLst>
                                            <p:cond delay="0"/>
                                          </p:stCondLst>
                                        </p:cTn>
                                        <p:tgtEl>
                                          <p:spTgt spid="14">
                                            <p:txEl>
                                              <p:pRg st="0" end="0"/>
                                            </p:txEl>
                                          </p:spTgt>
                                        </p:tgtEl>
                                        <p:attrNameLst>
                                          <p:attrName>style.visibility</p:attrName>
                                        </p:attrNameLst>
                                      </p:cBhvr>
                                      <p:to>
                                        <p:strVal val="visible"/>
                                      </p:to>
                                    </p:set>
                                    <p:anim calcmode="lin" valueType="num">
                                      <p:cBhvr additive="base">
                                        <p:cTn id="55" dur="500" fill="hold"/>
                                        <p:tgtEl>
                                          <p:spTgt spid="14">
                                            <p:txEl>
                                              <p:pRg st="0" end="0"/>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14">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9" grpId="0" build="p">
        <p:tmplLst>
          <p:tmpl lvl="1">
            <p:tnLst>
              <p:par>
                <p:cTn presetID="2" presetClass="entr" presetSubtype="4" fill="hold" nodeType="afterEffect">
                  <p:stCondLst>
                    <p:cond delay="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500" fill="hold"/>
                        <p:tgtEl>
                          <p:spTgt spid="9"/>
                        </p:tgtEl>
                        <p:attrNameLst>
                          <p:attrName>ppt_x</p:attrName>
                        </p:attrNameLst>
                      </p:cBhvr>
                      <p:tavLst>
                        <p:tav tm="0">
                          <p:val>
                            <p:strVal val="#ppt_x"/>
                          </p:val>
                        </p:tav>
                        <p:tav tm="100000">
                          <p:val>
                            <p:strVal val="#ppt_x"/>
                          </p:val>
                        </p:tav>
                      </p:tavLst>
                    </p:anim>
                    <p:anim calcmode="lin" valueType="num">
                      <p:cBhvr additive="base">
                        <p:cTn dur="500" fill="hold"/>
                        <p:tgtEl>
                          <p:spTgt spid="9"/>
                        </p:tgtEl>
                        <p:attrNameLst>
                          <p:attrName>ppt_y</p:attrName>
                        </p:attrNameLst>
                      </p:cBhvr>
                      <p:tavLst>
                        <p:tav tm="0">
                          <p:val>
                            <p:strVal val="1+#ppt_h/2"/>
                          </p:val>
                        </p:tav>
                        <p:tav tm="100000">
                          <p:val>
                            <p:strVal val="#ppt_y"/>
                          </p:val>
                        </p:tav>
                      </p:tavLst>
                    </p:anim>
                  </p:childTnLst>
                </p:cTn>
              </p:par>
            </p:tnLst>
          </p:tmpl>
        </p:tmplLst>
      </p:bldP>
      <p:bldP spid="13" grpId="0" build="p">
        <p:tmplLst>
          <p:tmpl lvl="1">
            <p:tnLst>
              <p:par>
                <p:cTn presetID="2" presetClass="entr" presetSubtype="4" fill="hold" nodeType="after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500" fill="hold"/>
                        <p:tgtEl>
                          <p:spTgt spid="13"/>
                        </p:tgtEl>
                        <p:attrNameLst>
                          <p:attrName>ppt_x</p:attrName>
                        </p:attrNameLst>
                      </p:cBhvr>
                      <p:tavLst>
                        <p:tav tm="0">
                          <p:val>
                            <p:strVal val="#ppt_x"/>
                          </p:val>
                        </p:tav>
                        <p:tav tm="100000">
                          <p:val>
                            <p:strVal val="#ppt_x"/>
                          </p:val>
                        </p:tav>
                      </p:tavLst>
                    </p:anim>
                    <p:anim calcmode="lin" valueType="num">
                      <p:cBhvr additive="base">
                        <p:cTn dur="500" fill="hold"/>
                        <p:tgtEl>
                          <p:spTgt spid="13"/>
                        </p:tgtEl>
                        <p:attrNameLst>
                          <p:attrName>ppt_y</p:attrName>
                        </p:attrNameLst>
                      </p:cBhvr>
                      <p:tavLst>
                        <p:tav tm="0">
                          <p:val>
                            <p:strVal val="1+#ppt_h/2"/>
                          </p:val>
                        </p:tav>
                        <p:tav tm="100000">
                          <p:val>
                            <p:strVal val="#ppt_y"/>
                          </p:val>
                        </p:tav>
                      </p:tavLst>
                    </p:anim>
                  </p:childTnLst>
                </p:cTn>
              </p:par>
            </p:tnLst>
          </p:tmpl>
        </p:tmplLst>
      </p:bldP>
      <p:bldP spid="14" grpId="0" build="p">
        <p:tmplLst>
          <p:tmpl lvl="1">
            <p:tnLst>
              <p:par>
                <p:cTn presetID="2" presetClass="entr" presetSubtype="4"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ppt_x"/>
                          </p:val>
                        </p:tav>
                        <p:tav tm="100000">
                          <p:val>
                            <p:strVal val="#ppt_x"/>
                          </p:val>
                        </p:tav>
                      </p:tavLst>
                    </p:anim>
                    <p:anim calcmode="lin" valueType="num">
                      <p:cBhvr additive="base">
                        <p:cTn dur="500" fill="hold"/>
                        <p:tgtEl>
                          <p:spTgt spid="14"/>
                        </p:tgtEl>
                        <p:attrNameLst>
                          <p:attrName>ppt_y</p:attrName>
                        </p:attrNameLst>
                      </p:cBhvr>
                      <p:tavLst>
                        <p:tav tm="0">
                          <p:val>
                            <p:strVal val="1+#ppt_h/2"/>
                          </p:val>
                        </p:tav>
                        <p:tav tm="100000">
                          <p:val>
                            <p:strVal val="#ppt_y"/>
                          </p:val>
                        </p:tav>
                      </p:tavLst>
                    </p:anim>
                  </p:childTnLst>
                </p:cTn>
              </p:par>
            </p:tnLst>
          </p:tmpl>
        </p:tmplLst>
      </p:bldP>
      <p:bldP spid="15" grpId="0" build="p">
        <p:tmplLst>
          <p:tmpl lvl="1">
            <p:tnLst>
              <p:par>
                <p:cTn presetID="2" presetClass="entr" presetSubtype="1"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ppt_x"/>
                          </p:val>
                        </p:tav>
                        <p:tav tm="100000">
                          <p:val>
                            <p:strVal val="#ppt_x"/>
                          </p:val>
                        </p:tav>
                      </p:tavLst>
                    </p:anim>
                    <p:anim calcmode="lin" valueType="num">
                      <p:cBhvr additive="base">
                        <p:cTn dur="500" fill="hold"/>
                        <p:tgtEl>
                          <p:spTgt spid="15"/>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7_Title Slide">
    <p:spTree>
      <p:nvGrpSpPr>
        <p:cNvPr id="1" name=""/>
        <p:cNvGrpSpPr/>
        <p:nvPr/>
      </p:nvGrpSpPr>
      <p:grpSpPr>
        <a:xfrm>
          <a:off x="0" y="0"/>
          <a:ext cx="0" cy="0"/>
          <a:chOff x="0" y="0"/>
          <a:chExt cx="0" cy="0"/>
        </a:xfrm>
      </p:grpSpPr>
      <p:sp>
        <p:nvSpPr>
          <p:cNvPr id="10" name="Title 1"/>
          <p:cNvSpPr>
            <a:spLocks noGrp="1"/>
          </p:cNvSpPr>
          <p:nvPr>
            <p:ph type="title"/>
          </p:nvPr>
        </p:nvSpPr>
        <p:spPr>
          <a:xfrm>
            <a:off x="605019" y="710112"/>
            <a:ext cx="7394446" cy="522714"/>
          </a:xfrm>
          <a:prstGeom prst="rect">
            <a:avLst/>
          </a:prstGeom>
        </p:spPr>
        <p:txBody>
          <a:bodyPr anchor="ctr">
            <a:noAutofit/>
          </a:bodyPr>
          <a:lstStyle>
            <a:lvl1pPr marL="0" algn="l" defTabSz="914400" rtl="0" eaLnBrk="1" latinLnBrk="0" hangingPunct="1">
              <a:lnSpc>
                <a:spcPct val="90000"/>
              </a:lnSpc>
              <a:spcBef>
                <a:spcPct val="0"/>
              </a:spcBef>
              <a:buNone/>
              <a:defRPr lang="en-US" sz="4800" kern="1200" dirty="0">
                <a:solidFill>
                  <a:srgbClr val="323E4A"/>
                </a:solidFill>
                <a:latin typeface="Bebas Neue" charset="0"/>
                <a:ea typeface="ＭＳ Ｐゴシック" charset="0"/>
                <a:cs typeface="Bebas Neue" charset="0"/>
              </a:defRPr>
            </a:lvl1pPr>
          </a:lstStyle>
          <a:p>
            <a:endParaRPr lang="en-US" dirty="0"/>
          </a:p>
        </p:txBody>
      </p:sp>
      <p:sp>
        <p:nvSpPr>
          <p:cNvPr id="12" name="Text Placeholder 6"/>
          <p:cNvSpPr>
            <a:spLocks noGrp="1"/>
          </p:cNvSpPr>
          <p:nvPr>
            <p:ph type="body" sz="quarter" idx="10" hasCustomPrompt="1"/>
          </p:nvPr>
        </p:nvSpPr>
        <p:spPr>
          <a:xfrm>
            <a:off x="601859" y="1272452"/>
            <a:ext cx="7423509" cy="228598"/>
          </a:xfrm>
          <a:prstGeom prst="rect">
            <a:avLst/>
          </a:prstGeom>
        </p:spPr>
        <p:txBody>
          <a:bodyPr anchor="ctr">
            <a:noAutofit/>
          </a:bodyPr>
          <a:lstStyle>
            <a:lvl1pPr marL="0" indent="0" algn="l" defTabSz="914400" rtl="0" eaLnBrk="1" latinLnBrk="0" hangingPunct="1">
              <a:lnSpc>
                <a:spcPct val="90000"/>
              </a:lnSpc>
              <a:spcBef>
                <a:spcPts val="1000"/>
              </a:spcBef>
              <a:buFont typeface="Arial" panose="020B0604020202020204" pitchFamily="34" charset="0"/>
              <a:buNone/>
              <a:defRPr lang="en-US" sz="1400" kern="1200" dirty="0">
                <a:solidFill>
                  <a:schemeClr val="bg1">
                    <a:lumMod val="50000"/>
                  </a:schemeClr>
                </a:solidFill>
                <a:latin typeface="Lato" panose="020F0502020204030203" pitchFamily="34" charset="0"/>
                <a:ea typeface="Lato" panose="020F0502020204030203" pitchFamily="34" charset="0"/>
                <a:cs typeface="Lato" panose="020F0502020204030203" pitchFamily="34" charset="0"/>
              </a:defRPr>
            </a:lvl1pPr>
            <a:lvl2pPr>
              <a:defRPr>
                <a:solidFill>
                  <a:schemeClr val="bg1">
                    <a:lumMod val="50000"/>
                  </a:schemeClr>
                </a:solidFill>
              </a:defRPr>
            </a:lvl2pPr>
            <a:lvl3pPr>
              <a:defRPr>
                <a:solidFill>
                  <a:schemeClr val="bg1">
                    <a:lumMod val="50000"/>
                  </a:schemeClr>
                </a:solidFill>
              </a:defRPr>
            </a:lvl3pPr>
            <a:lvl4pPr>
              <a:defRPr>
                <a:solidFill>
                  <a:schemeClr val="bg1">
                    <a:lumMod val="50000"/>
                  </a:schemeClr>
                </a:solidFill>
              </a:defRPr>
            </a:lvl4pPr>
            <a:lvl5pPr marL="1371600" indent="0" algn="l">
              <a:buNone/>
              <a:defRPr>
                <a:solidFill>
                  <a:schemeClr val="bg1">
                    <a:lumMod val="50000"/>
                  </a:schemeClr>
                </a:solidFill>
              </a:defRPr>
            </a:lvl5pPr>
            <a:lvl6pPr marL="1714500" indent="0">
              <a:buNone/>
              <a:defRPr/>
            </a:lvl6pPr>
            <a:lvl7pPr marL="2057400" indent="0">
              <a:buNone/>
              <a:defRPr/>
            </a:lvl7pPr>
            <a:lvl8pPr marL="2400300" indent="0">
              <a:buNone/>
              <a:defRPr/>
            </a:lvl8pPr>
            <a:lvl9pPr marL="2743200" indent="0">
              <a:buNone/>
              <a:defRPr/>
            </a:lvl9pPr>
          </a:lstStyle>
          <a:p>
            <a:pPr marL="0" lvl="0" indent="0" algn="l" defTabSz="685800" rtl="0" eaLnBrk="1" latinLnBrk="0" hangingPunct="1">
              <a:lnSpc>
                <a:spcPct val="70000"/>
              </a:lnSpc>
              <a:spcBef>
                <a:spcPts val="750"/>
              </a:spcBef>
              <a:buFont typeface="Arial" panose="020B0604020202020204" pitchFamily="34" charset="0"/>
              <a:buNone/>
            </a:pPr>
            <a:r>
              <a:rPr lang="en-US" dirty="0" smtClean="0"/>
              <a:t>Click to edit Master text styles level</a:t>
            </a:r>
            <a:endParaRPr lang="en-US" dirty="0"/>
          </a:p>
        </p:txBody>
      </p:sp>
      <p:sp>
        <p:nvSpPr>
          <p:cNvPr id="13" name="Text Placeholder 6"/>
          <p:cNvSpPr>
            <a:spLocks noGrp="1"/>
          </p:cNvSpPr>
          <p:nvPr>
            <p:ph type="body" sz="quarter" idx="11" hasCustomPrompt="1"/>
          </p:nvPr>
        </p:nvSpPr>
        <p:spPr>
          <a:xfrm>
            <a:off x="605019" y="397559"/>
            <a:ext cx="7394446" cy="249052"/>
          </a:xfrm>
          <a:prstGeom prst="rect">
            <a:avLst/>
          </a:prstGeom>
        </p:spPr>
        <p:txBody>
          <a:bodyPr anchor="ctr">
            <a:noAutofit/>
          </a:bodyPr>
          <a:lstStyle>
            <a:lvl1pPr marL="0" indent="0" algn="l" defTabSz="914400" rtl="0" eaLnBrk="1" latinLnBrk="0" hangingPunct="1">
              <a:lnSpc>
                <a:spcPct val="90000"/>
              </a:lnSpc>
              <a:spcBef>
                <a:spcPts val="1000"/>
              </a:spcBef>
              <a:buFont typeface="Arial" panose="020B0604020202020204" pitchFamily="34" charset="0"/>
              <a:buNone/>
              <a:defRPr lang="en-US" sz="1400" kern="1200" dirty="0">
                <a:solidFill>
                  <a:srgbClr val="EC1F3A"/>
                </a:solidFill>
                <a:latin typeface="Lato" panose="020F0502020204030203" pitchFamily="34" charset="0"/>
                <a:ea typeface="Lato" panose="020F0502020204030203" pitchFamily="34" charset="0"/>
                <a:cs typeface="Lato" panose="020F0502020204030203" pitchFamily="34" charset="0"/>
              </a:defRPr>
            </a:lvl1pPr>
            <a:lvl2pPr>
              <a:defRPr>
                <a:solidFill>
                  <a:schemeClr val="bg1">
                    <a:lumMod val="50000"/>
                  </a:schemeClr>
                </a:solidFill>
              </a:defRPr>
            </a:lvl2pPr>
            <a:lvl3pPr>
              <a:defRPr>
                <a:solidFill>
                  <a:schemeClr val="bg1">
                    <a:lumMod val="50000"/>
                  </a:schemeClr>
                </a:solidFill>
              </a:defRPr>
            </a:lvl3pPr>
            <a:lvl4pPr>
              <a:defRPr>
                <a:solidFill>
                  <a:schemeClr val="bg1">
                    <a:lumMod val="50000"/>
                  </a:schemeClr>
                </a:solidFill>
              </a:defRPr>
            </a:lvl4pPr>
            <a:lvl5pPr marL="1371600" indent="0" algn="l">
              <a:buNone/>
              <a:defRPr>
                <a:solidFill>
                  <a:schemeClr val="bg1">
                    <a:lumMod val="50000"/>
                  </a:schemeClr>
                </a:solidFill>
              </a:defRPr>
            </a:lvl5pPr>
            <a:lvl6pPr marL="1714500" indent="0">
              <a:buNone/>
              <a:defRPr/>
            </a:lvl6pPr>
            <a:lvl7pPr marL="2057400" indent="0">
              <a:buNone/>
              <a:defRPr/>
            </a:lvl7pPr>
            <a:lvl8pPr marL="2400300" indent="0">
              <a:buNone/>
              <a:defRPr/>
            </a:lvl8pPr>
            <a:lvl9pPr marL="2743200" indent="0">
              <a:buNone/>
              <a:defRPr/>
            </a:lvl9pPr>
          </a:lstStyle>
          <a:p>
            <a:pPr marL="0" lvl="0" indent="0" algn="l" defTabSz="685800" rtl="0" eaLnBrk="1" latinLnBrk="0" hangingPunct="1">
              <a:lnSpc>
                <a:spcPct val="70000"/>
              </a:lnSpc>
              <a:spcBef>
                <a:spcPts val="750"/>
              </a:spcBef>
              <a:buFont typeface="Arial" panose="020B0604020202020204" pitchFamily="34" charset="0"/>
              <a:buNone/>
            </a:pPr>
            <a:r>
              <a:rPr lang="en-US" dirty="0" smtClean="0"/>
              <a:t>Click to edit Master text styles level</a:t>
            </a:r>
            <a:endParaRPr lang="en-US" dirty="0"/>
          </a:p>
        </p:txBody>
      </p:sp>
    </p:spTree>
    <p:extLst>
      <p:ext uri="{BB962C8B-B14F-4D97-AF65-F5344CB8AC3E}">
        <p14:creationId xmlns:p14="http://schemas.microsoft.com/office/powerpoint/2010/main" val="3520618331"/>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smtClean="0"/>
              <a:t>Click to edit Master title style</a:t>
            </a:r>
            <a:endParaRPr lang="id-ID"/>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id-ID"/>
          </a:p>
        </p:txBody>
      </p:sp>
      <p:sp>
        <p:nvSpPr>
          <p:cNvPr id="3" name="Content Placeholder 2"/>
          <p:cNvSpPr>
            <a:spLocks noGrp="1"/>
          </p:cNvSpPr>
          <p:nvPr>
            <p:ph sz="half" idx="1"/>
          </p:nvPr>
        </p:nvSpPr>
        <p:spPr>
          <a:xfrm>
            <a:off x="609600" y="1371600"/>
            <a:ext cx="5384800" cy="4953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id-ID"/>
          </a:p>
        </p:txBody>
      </p:sp>
      <p:sp>
        <p:nvSpPr>
          <p:cNvPr id="4" name="Content Placeholder 3"/>
          <p:cNvSpPr>
            <a:spLocks noGrp="1"/>
          </p:cNvSpPr>
          <p:nvPr>
            <p:ph sz="half" idx="2"/>
          </p:nvPr>
        </p:nvSpPr>
        <p:spPr>
          <a:xfrm>
            <a:off x="6197600" y="1371600"/>
            <a:ext cx="5384800" cy="4953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id-ID"/>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smtClean="0"/>
              <a:t>Click to edit Master title style</a:t>
            </a:r>
            <a:endParaRPr lang="id-ID"/>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id-ID"/>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id-ID"/>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id-ID"/>
          </a:p>
        </p:txBody>
      </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smtClean="0"/>
              <a:t>Click to edit Master title style</a:t>
            </a:r>
            <a:endParaRPr lang="id-ID"/>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id-ID"/>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smtClean="0"/>
              <a:t>Click to edit Master title style</a:t>
            </a:r>
            <a:endParaRPr lang="id-ID"/>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id-ID"/>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18" Type="http://schemas.openxmlformats.org/officeDocument/2006/relationships/image" Target="../media/image3.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oleObject" Target="../embeddings/oleObject1.bin"/><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19" Type="http://schemas.openxmlformats.org/officeDocument/2006/relationships/image" Target="../media/image4.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vmlDrawing" Target="../drawings/vmlDrawing1.v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15"/>
          <a:stretch>
            <a:fillRect/>
          </a:stretch>
        </p:blipFill>
        <p:spPr>
          <a:xfrm>
            <a:off x="859553" y="-1"/>
            <a:ext cx="2892435" cy="731839"/>
          </a:xfrm>
          <a:prstGeom prst="rect">
            <a:avLst/>
          </a:prstGeom>
        </p:spPr>
      </p:pic>
      <p:grpSp>
        <p:nvGrpSpPr>
          <p:cNvPr id="1092" name="Group 68"/>
          <p:cNvGrpSpPr>
            <a:grpSpLocks/>
          </p:cNvGrpSpPr>
          <p:nvPr/>
        </p:nvGrpSpPr>
        <p:grpSpPr bwMode="auto">
          <a:xfrm>
            <a:off x="0" y="685800"/>
            <a:ext cx="12192000" cy="609600"/>
            <a:chOff x="0" y="432"/>
            <a:chExt cx="5760" cy="384"/>
          </a:xfrm>
        </p:grpSpPr>
        <p:sp>
          <p:nvSpPr>
            <p:cNvPr id="1093" name="Rectangle 69"/>
            <p:cNvSpPr>
              <a:spLocks noChangeArrowheads="1"/>
            </p:cNvSpPr>
            <p:nvPr userDrawn="1"/>
          </p:nvSpPr>
          <p:spPr bwMode="gray">
            <a:xfrm>
              <a:off x="0" y="432"/>
              <a:ext cx="5760" cy="96"/>
            </a:xfrm>
            <a:prstGeom prst="rect">
              <a:avLst/>
            </a:prstGeom>
            <a:solidFill>
              <a:schemeClr val="tx1"/>
            </a:solidFill>
            <a:ln w="9525">
              <a:noFill/>
              <a:miter lim="800000"/>
              <a:headEnd/>
              <a:tailEnd/>
            </a:ln>
            <a:effectLst/>
          </p:spPr>
          <p:txBody>
            <a:bodyPr wrap="none" anchor="ctr"/>
            <a:lstStyle/>
            <a:p>
              <a:endParaRPr lang="id-ID"/>
            </a:p>
          </p:txBody>
        </p:sp>
        <p:sp>
          <p:nvSpPr>
            <p:cNvPr id="1094" name="Rectangle 70"/>
            <p:cNvSpPr>
              <a:spLocks noChangeArrowheads="1"/>
            </p:cNvSpPr>
            <p:nvPr userDrawn="1"/>
          </p:nvSpPr>
          <p:spPr bwMode="gray">
            <a:xfrm>
              <a:off x="362" y="432"/>
              <a:ext cx="5398" cy="384"/>
            </a:xfrm>
            <a:prstGeom prst="rect">
              <a:avLst/>
            </a:prstGeom>
            <a:solidFill>
              <a:schemeClr val="tx1"/>
            </a:solidFill>
            <a:ln w="9525">
              <a:noFill/>
              <a:miter lim="800000"/>
              <a:headEnd/>
              <a:tailEnd/>
            </a:ln>
            <a:effectLst/>
          </p:spPr>
          <p:txBody>
            <a:bodyPr wrap="none" anchor="ctr"/>
            <a:lstStyle/>
            <a:p>
              <a:endParaRPr lang="id-ID"/>
            </a:p>
          </p:txBody>
        </p:sp>
      </p:grpSp>
      <p:graphicFrame>
        <p:nvGraphicFramePr>
          <p:cNvPr id="1095" name="Object 71"/>
          <p:cNvGraphicFramePr>
            <a:graphicFrameLocks noChangeAspect="1"/>
          </p:cNvGraphicFramePr>
          <p:nvPr>
            <p:extLst>
              <p:ext uri="{D42A27DB-BD31-4B8C-83A1-F6EECF244321}">
                <p14:modId xmlns:p14="http://schemas.microsoft.com/office/powerpoint/2010/main" val="2717547933"/>
              </p:ext>
            </p:extLst>
          </p:nvPr>
        </p:nvGraphicFramePr>
        <p:xfrm>
          <a:off x="3791744" y="0"/>
          <a:ext cx="2743200" cy="685800"/>
        </p:xfrm>
        <a:graphic>
          <a:graphicData uri="http://schemas.openxmlformats.org/presentationml/2006/ole">
            <mc:AlternateContent xmlns:mc="http://schemas.openxmlformats.org/markup-compatibility/2006">
              <mc:Choice xmlns:v="urn:schemas-microsoft-com:vml" Requires="v">
                <p:oleObj spid="_x0000_s1409" name="Image" r:id="rId16" imgW="4330159" imgH="6146032" progId="">
                  <p:embed/>
                </p:oleObj>
              </mc:Choice>
              <mc:Fallback>
                <p:oleObj name="Image" r:id="rId16" imgW="4330159" imgH="6146032" progId="">
                  <p:embed/>
                  <p:pic>
                    <p:nvPicPr>
                      <p:cNvPr id="0" name="Picture 71"/>
                      <p:cNvPicPr>
                        <a:picLocks noChangeAspect="1" noChangeArrowheads="1"/>
                      </p:cNvPicPr>
                      <p:nvPr/>
                    </p:nvPicPr>
                    <p:blipFill>
                      <a:blip r:embed="rId17">
                        <a:extLst>
                          <a:ext uri="{28A0092B-C50C-407E-A947-70E740481C1C}">
                            <a14:useLocalDpi xmlns:a14="http://schemas.microsoft.com/office/drawing/2010/main" val="0"/>
                          </a:ext>
                        </a:extLst>
                      </a:blip>
                      <a:srcRect t="29179" b="45369"/>
                      <a:stretch>
                        <a:fillRect/>
                      </a:stretch>
                    </p:blipFill>
                    <p:spPr bwMode="auto">
                      <a:xfrm>
                        <a:off x="3791744" y="0"/>
                        <a:ext cx="2743200" cy="685800"/>
                      </a:xfrm>
                      <a:prstGeom prst="rect">
                        <a:avLst/>
                      </a:prstGeom>
                      <a:noFill/>
                      <a:ln>
                        <a:noFill/>
                      </a:ln>
                      <a:effectLst/>
                      <a:extLst>
                        <a:ext uri="{909E8E84-426E-40DD-AFC4-6F175D3DCCD1}">
                          <a14:hiddenFill xmlns:a14="http://schemas.microsoft.com/office/drawing/2010/main">
                            <a:solidFill>
                              <a:srgbClr val="77B7E7"/>
                            </a:solidFill>
                          </a14:hiddenFill>
                        </a:ext>
                        <a:ext uri="{91240B29-F687-4F45-9708-019B960494DF}">
                          <a14:hiddenLine xmlns:a14="http://schemas.microsoft.com/office/drawing/2010/main" w="9525">
                            <a:solidFill>
                              <a:srgbClr val="17347D"/>
                            </a:solidFill>
                            <a:miter lim="800000"/>
                            <a:headEnd/>
                            <a:tailEnd/>
                          </a14:hiddenLine>
                        </a:ext>
                        <a:ext uri="{AF507438-7753-43E0-B8FC-AC1667EBCBE1}">
                          <a14:hiddenEffects xmlns:a14="http://schemas.microsoft.com/office/drawing/2010/main">
                            <a:effectLst>
                              <a:outerShdw dist="35921" dir="2700000" algn="ctr" rotWithShape="0">
                                <a:srgbClr val="DDDDDD"/>
                              </a:outerShdw>
                            </a:effectLst>
                          </a14:hiddenEffects>
                        </a:ext>
                      </a:extLst>
                    </p:spPr>
                  </p:pic>
                </p:oleObj>
              </mc:Fallback>
            </mc:AlternateContent>
          </a:graphicData>
        </a:graphic>
      </p:graphicFrame>
      <p:pic>
        <p:nvPicPr>
          <p:cNvPr id="1096" name="Picture 72"/>
          <p:cNvPicPr>
            <a:picLocks noChangeAspect="1" noChangeArrowheads="1"/>
          </p:cNvPicPr>
          <p:nvPr/>
        </p:nvPicPr>
        <p:blipFill>
          <a:blip r:embed="rId18"/>
          <a:srcRect/>
          <a:stretch>
            <a:fillRect/>
          </a:stretch>
        </p:blipFill>
        <p:spPr bwMode="auto">
          <a:xfrm>
            <a:off x="6572251" y="-9525"/>
            <a:ext cx="2781300" cy="708025"/>
          </a:xfrm>
          <a:prstGeom prst="rect">
            <a:avLst/>
          </a:prstGeom>
          <a:noFill/>
        </p:spPr>
      </p:pic>
      <p:sp>
        <p:nvSpPr>
          <p:cNvPr id="1027" name="Rectangle 3"/>
          <p:cNvSpPr>
            <a:spLocks noGrp="1" noChangeArrowheads="1"/>
          </p:cNvSpPr>
          <p:nvPr>
            <p:ph type="body" idx="1"/>
          </p:nvPr>
        </p:nvSpPr>
        <p:spPr bwMode="auto">
          <a:xfrm>
            <a:off x="609600" y="1371600"/>
            <a:ext cx="10972800" cy="49530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AU" dirty="0" smtClean="0"/>
          </a:p>
        </p:txBody>
      </p:sp>
      <p:sp>
        <p:nvSpPr>
          <p:cNvPr id="1026" name="Rectangle 2"/>
          <p:cNvSpPr>
            <a:spLocks noGrp="1" noChangeArrowheads="1"/>
          </p:cNvSpPr>
          <p:nvPr>
            <p:ph type="title"/>
          </p:nvPr>
        </p:nvSpPr>
        <p:spPr bwMode="white">
          <a:xfrm>
            <a:off x="914400" y="731838"/>
            <a:ext cx="10871200" cy="56356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dirty="0" smtClean="0"/>
              <a:t>Click to edit Master title style</a:t>
            </a:r>
            <a:endParaRPr lang="en-AU" dirty="0" smtClean="0"/>
          </a:p>
        </p:txBody>
      </p:sp>
      <p:pic>
        <p:nvPicPr>
          <p:cNvPr id="14" name="Picture 13"/>
          <p:cNvPicPr>
            <a:picLocks noChangeAspect="1"/>
          </p:cNvPicPr>
          <p:nvPr userDrawn="1"/>
        </p:nvPicPr>
        <p:blipFill>
          <a:blip r:embed="rId19" cstate="print">
            <a:extLst>
              <a:ext uri="{28A0092B-C50C-407E-A947-70E740481C1C}">
                <a14:useLocalDpi xmlns:a14="http://schemas.microsoft.com/office/drawing/2010/main" val="0"/>
              </a:ext>
            </a:extLst>
          </a:blip>
          <a:stretch>
            <a:fillRect/>
          </a:stretch>
        </p:blipFill>
        <p:spPr>
          <a:xfrm>
            <a:off x="119336" y="42266"/>
            <a:ext cx="648072" cy="601267"/>
          </a:xfrm>
          <a:prstGeom prst="rect">
            <a:avLst/>
          </a:prstGeom>
        </p:spPr>
      </p:pic>
      <p:sp>
        <p:nvSpPr>
          <p:cNvPr id="15" name="Rectangle 2"/>
          <p:cNvSpPr txBox="1">
            <a:spLocks noChangeArrowheads="1"/>
          </p:cNvSpPr>
          <p:nvPr userDrawn="1"/>
        </p:nvSpPr>
        <p:spPr bwMode="white">
          <a:xfrm>
            <a:off x="9353551" y="42266"/>
            <a:ext cx="2838449" cy="56356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3200" b="1">
                <a:solidFill>
                  <a:schemeClr val="bg1"/>
                </a:solidFill>
                <a:latin typeface="+mj-lt"/>
                <a:ea typeface="+mj-ea"/>
                <a:cs typeface="+mj-cs"/>
              </a:defRPr>
            </a:lvl1pPr>
            <a:lvl2pPr algn="l" rtl="0" eaLnBrk="1" fontAlgn="base" hangingPunct="1">
              <a:spcBef>
                <a:spcPct val="0"/>
              </a:spcBef>
              <a:spcAft>
                <a:spcPct val="0"/>
              </a:spcAft>
              <a:defRPr sz="3200" b="1">
                <a:solidFill>
                  <a:schemeClr val="bg1"/>
                </a:solidFill>
                <a:latin typeface="Verdana" pitchFamily="34" charset="0"/>
              </a:defRPr>
            </a:lvl2pPr>
            <a:lvl3pPr algn="l" rtl="0" eaLnBrk="1" fontAlgn="base" hangingPunct="1">
              <a:spcBef>
                <a:spcPct val="0"/>
              </a:spcBef>
              <a:spcAft>
                <a:spcPct val="0"/>
              </a:spcAft>
              <a:defRPr sz="3200" b="1">
                <a:solidFill>
                  <a:schemeClr val="bg1"/>
                </a:solidFill>
                <a:latin typeface="Verdana" pitchFamily="34" charset="0"/>
              </a:defRPr>
            </a:lvl3pPr>
            <a:lvl4pPr algn="l" rtl="0" eaLnBrk="1" fontAlgn="base" hangingPunct="1">
              <a:spcBef>
                <a:spcPct val="0"/>
              </a:spcBef>
              <a:spcAft>
                <a:spcPct val="0"/>
              </a:spcAft>
              <a:defRPr sz="3200" b="1">
                <a:solidFill>
                  <a:schemeClr val="bg1"/>
                </a:solidFill>
                <a:latin typeface="Verdana" pitchFamily="34" charset="0"/>
              </a:defRPr>
            </a:lvl4pPr>
            <a:lvl5pPr algn="l" rtl="0" eaLnBrk="1" fontAlgn="base" hangingPunct="1">
              <a:spcBef>
                <a:spcPct val="0"/>
              </a:spcBef>
              <a:spcAft>
                <a:spcPct val="0"/>
              </a:spcAft>
              <a:defRPr sz="3200" b="1">
                <a:solidFill>
                  <a:schemeClr val="bg1"/>
                </a:solidFill>
                <a:latin typeface="Verdana" pitchFamily="34" charset="0"/>
              </a:defRPr>
            </a:lvl5pPr>
            <a:lvl6pPr marL="457200" algn="l" rtl="0" eaLnBrk="1" fontAlgn="base" hangingPunct="1">
              <a:spcBef>
                <a:spcPct val="0"/>
              </a:spcBef>
              <a:spcAft>
                <a:spcPct val="0"/>
              </a:spcAft>
              <a:defRPr sz="3200" b="1">
                <a:solidFill>
                  <a:schemeClr val="bg1"/>
                </a:solidFill>
                <a:latin typeface="Verdana" pitchFamily="34" charset="0"/>
              </a:defRPr>
            </a:lvl6pPr>
            <a:lvl7pPr marL="914400" algn="l" rtl="0" eaLnBrk="1" fontAlgn="base" hangingPunct="1">
              <a:spcBef>
                <a:spcPct val="0"/>
              </a:spcBef>
              <a:spcAft>
                <a:spcPct val="0"/>
              </a:spcAft>
              <a:defRPr sz="3200" b="1">
                <a:solidFill>
                  <a:schemeClr val="bg1"/>
                </a:solidFill>
                <a:latin typeface="Verdana" pitchFamily="34" charset="0"/>
              </a:defRPr>
            </a:lvl7pPr>
            <a:lvl8pPr marL="1371600" algn="l" rtl="0" eaLnBrk="1" fontAlgn="base" hangingPunct="1">
              <a:spcBef>
                <a:spcPct val="0"/>
              </a:spcBef>
              <a:spcAft>
                <a:spcPct val="0"/>
              </a:spcAft>
              <a:defRPr sz="3200" b="1">
                <a:solidFill>
                  <a:schemeClr val="bg1"/>
                </a:solidFill>
                <a:latin typeface="Verdana" pitchFamily="34" charset="0"/>
              </a:defRPr>
            </a:lvl8pPr>
            <a:lvl9pPr marL="1828800" algn="l" rtl="0" eaLnBrk="1" fontAlgn="base" hangingPunct="1">
              <a:spcBef>
                <a:spcPct val="0"/>
              </a:spcBef>
              <a:spcAft>
                <a:spcPct val="0"/>
              </a:spcAft>
              <a:defRPr sz="3200" b="1">
                <a:solidFill>
                  <a:schemeClr val="bg1"/>
                </a:solidFill>
                <a:latin typeface="Verdana" pitchFamily="34" charset="0"/>
              </a:defRPr>
            </a:lvl9pPr>
          </a:lstStyle>
          <a:p>
            <a:pPr algn="ctr"/>
            <a:r>
              <a:rPr lang="id-ID" sz="1500" kern="0" dirty="0" smtClean="0">
                <a:solidFill>
                  <a:schemeClr val="tx1"/>
                </a:solidFill>
                <a:effectLst/>
              </a:rPr>
              <a:t>FAKULTAS </a:t>
            </a:r>
          </a:p>
          <a:p>
            <a:pPr algn="ctr"/>
            <a:r>
              <a:rPr lang="id-ID" sz="1500" kern="0" dirty="0" smtClean="0">
                <a:solidFill>
                  <a:schemeClr val="tx1"/>
                </a:solidFill>
                <a:effectLst/>
              </a:rPr>
              <a:t>TEKNOLOGI</a:t>
            </a:r>
            <a:r>
              <a:rPr lang="id-ID" sz="1500" kern="0" baseline="0" dirty="0" smtClean="0">
                <a:solidFill>
                  <a:schemeClr val="tx1"/>
                </a:solidFill>
                <a:effectLst/>
              </a:rPr>
              <a:t> INFORMASI</a:t>
            </a:r>
            <a:endParaRPr lang="en-AU" sz="1500" kern="0" dirty="0" smtClean="0">
              <a:solidFill>
                <a:schemeClr val="tx1"/>
              </a:solidFill>
              <a:effectLst/>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iming>
    <p:tnLst>
      <p:par>
        <p:cTn id="1" dur="indefinite" restart="never" nodeType="tmRoot"/>
      </p:par>
    </p:tnLst>
  </p:timing>
  <p:hf sldNum="0" hdr="0"/>
  <p:txStyles>
    <p:titleStyle>
      <a:lvl1pPr algn="l" rtl="0" eaLnBrk="1" fontAlgn="base" hangingPunct="1">
        <a:spcBef>
          <a:spcPct val="0"/>
        </a:spcBef>
        <a:spcAft>
          <a:spcPct val="0"/>
        </a:spcAft>
        <a:defRPr sz="3200" b="1">
          <a:solidFill>
            <a:schemeClr val="bg1"/>
          </a:solidFill>
          <a:latin typeface="+mj-lt"/>
          <a:ea typeface="+mj-ea"/>
          <a:cs typeface="+mj-cs"/>
        </a:defRPr>
      </a:lvl1pPr>
      <a:lvl2pPr algn="l" rtl="0" eaLnBrk="1" fontAlgn="base" hangingPunct="1">
        <a:spcBef>
          <a:spcPct val="0"/>
        </a:spcBef>
        <a:spcAft>
          <a:spcPct val="0"/>
        </a:spcAft>
        <a:defRPr sz="3200" b="1">
          <a:solidFill>
            <a:schemeClr val="bg1"/>
          </a:solidFill>
          <a:latin typeface="Verdana" pitchFamily="34" charset="0"/>
        </a:defRPr>
      </a:lvl2pPr>
      <a:lvl3pPr algn="l" rtl="0" eaLnBrk="1" fontAlgn="base" hangingPunct="1">
        <a:spcBef>
          <a:spcPct val="0"/>
        </a:spcBef>
        <a:spcAft>
          <a:spcPct val="0"/>
        </a:spcAft>
        <a:defRPr sz="3200" b="1">
          <a:solidFill>
            <a:schemeClr val="bg1"/>
          </a:solidFill>
          <a:latin typeface="Verdana" pitchFamily="34" charset="0"/>
        </a:defRPr>
      </a:lvl3pPr>
      <a:lvl4pPr algn="l" rtl="0" eaLnBrk="1" fontAlgn="base" hangingPunct="1">
        <a:spcBef>
          <a:spcPct val="0"/>
        </a:spcBef>
        <a:spcAft>
          <a:spcPct val="0"/>
        </a:spcAft>
        <a:defRPr sz="3200" b="1">
          <a:solidFill>
            <a:schemeClr val="bg1"/>
          </a:solidFill>
          <a:latin typeface="Verdana" pitchFamily="34" charset="0"/>
        </a:defRPr>
      </a:lvl4pPr>
      <a:lvl5pPr algn="l" rtl="0" eaLnBrk="1" fontAlgn="base" hangingPunct="1">
        <a:spcBef>
          <a:spcPct val="0"/>
        </a:spcBef>
        <a:spcAft>
          <a:spcPct val="0"/>
        </a:spcAft>
        <a:defRPr sz="3200" b="1">
          <a:solidFill>
            <a:schemeClr val="bg1"/>
          </a:solidFill>
          <a:latin typeface="Verdana" pitchFamily="34" charset="0"/>
        </a:defRPr>
      </a:lvl5pPr>
      <a:lvl6pPr marL="457200" algn="l" rtl="0" eaLnBrk="1" fontAlgn="base" hangingPunct="1">
        <a:spcBef>
          <a:spcPct val="0"/>
        </a:spcBef>
        <a:spcAft>
          <a:spcPct val="0"/>
        </a:spcAft>
        <a:defRPr sz="3200" b="1">
          <a:solidFill>
            <a:schemeClr val="bg1"/>
          </a:solidFill>
          <a:latin typeface="Verdana" pitchFamily="34" charset="0"/>
        </a:defRPr>
      </a:lvl6pPr>
      <a:lvl7pPr marL="914400" algn="l" rtl="0" eaLnBrk="1" fontAlgn="base" hangingPunct="1">
        <a:spcBef>
          <a:spcPct val="0"/>
        </a:spcBef>
        <a:spcAft>
          <a:spcPct val="0"/>
        </a:spcAft>
        <a:defRPr sz="3200" b="1">
          <a:solidFill>
            <a:schemeClr val="bg1"/>
          </a:solidFill>
          <a:latin typeface="Verdana" pitchFamily="34" charset="0"/>
        </a:defRPr>
      </a:lvl7pPr>
      <a:lvl8pPr marL="1371600" algn="l" rtl="0" eaLnBrk="1" fontAlgn="base" hangingPunct="1">
        <a:spcBef>
          <a:spcPct val="0"/>
        </a:spcBef>
        <a:spcAft>
          <a:spcPct val="0"/>
        </a:spcAft>
        <a:defRPr sz="3200" b="1">
          <a:solidFill>
            <a:schemeClr val="bg1"/>
          </a:solidFill>
          <a:latin typeface="Verdana" pitchFamily="34" charset="0"/>
        </a:defRPr>
      </a:lvl8pPr>
      <a:lvl9pPr marL="1828800" algn="l" rtl="0" eaLnBrk="1" fontAlgn="base" hangingPunct="1">
        <a:spcBef>
          <a:spcPct val="0"/>
        </a:spcBef>
        <a:spcAft>
          <a:spcPct val="0"/>
        </a:spcAft>
        <a:defRPr sz="3200" b="1">
          <a:solidFill>
            <a:schemeClr val="bg1"/>
          </a:solidFill>
          <a:latin typeface="Verdana" pitchFamily="34" charset="0"/>
        </a:defRPr>
      </a:lvl9pPr>
    </p:titleStyle>
    <p:bodyStyle>
      <a:lvl1pPr marL="342900" indent="-342900" algn="l" rtl="0" eaLnBrk="1" fontAlgn="base" hangingPunct="1">
        <a:spcBef>
          <a:spcPct val="20000"/>
        </a:spcBef>
        <a:spcAft>
          <a:spcPct val="0"/>
        </a:spcAft>
        <a:buClr>
          <a:srgbClr val="002060"/>
        </a:buClr>
        <a:buFont typeface="Wingdings" pitchFamily="2" charset="2"/>
        <a:buChar char="q"/>
        <a:defRPr sz="2800" b="1">
          <a:solidFill>
            <a:srgbClr val="002060"/>
          </a:solidFill>
          <a:latin typeface="+mn-lt"/>
          <a:ea typeface="+mn-ea"/>
          <a:cs typeface="+mn-cs"/>
        </a:defRPr>
      </a:lvl1pPr>
      <a:lvl2pPr marL="742950" indent="-285750" algn="l" rtl="0" eaLnBrk="1" fontAlgn="base" hangingPunct="1">
        <a:spcBef>
          <a:spcPct val="20000"/>
        </a:spcBef>
        <a:spcAft>
          <a:spcPct val="0"/>
        </a:spcAft>
        <a:buClr>
          <a:srgbClr val="002060"/>
        </a:buClr>
        <a:buFont typeface="Wingdings" pitchFamily="2" charset="2"/>
        <a:buChar char="q"/>
        <a:defRPr sz="2400">
          <a:solidFill>
            <a:schemeClr val="tx1"/>
          </a:solidFill>
          <a:latin typeface="Arial" charset="0"/>
        </a:defRPr>
      </a:lvl2pPr>
      <a:lvl3pPr marL="1143000" indent="-228600" algn="l" rtl="0" eaLnBrk="1" fontAlgn="base" hangingPunct="1">
        <a:spcBef>
          <a:spcPct val="20000"/>
        </a:spcBef>
        <a:spcAft>
          <a:spcPct val="0"/>
        </a:spcAft>
        <a:buClr>
          <a:srgbClr val="002060"/>
        </a:buClr>
        <a:buFont typeface="Wingdings" pitchFamily="2" charset="2"/>
        <a:buChar char="q"/>
        <a:defRPr sz="2200">
          <a:solidFill>
            <a:schemeClr val="tx1"/>
          </a:solidFill>
          <a:latin typeface="Arial" charset="0"/>
        </a:defRPr>
      </a:lvl3pPr>
      <a:lvl4pPr marL="1600200" indent="-228600" algn="l" rtl="0" eaLnBrk="1" fontAlgn="base" hangingPunct="1">
        <a:spcBef>
          <a:spcPct val="20000"/>
        </a:spcBef>
        <a:spcAft>
          <a:spcPct val="0"/>
        </a:spcAft>
        <a:buClr>
          <a:srgbClr val="002060"/>
        </a:buClr>
        <a:buFont typeface="Wingdings" pitchFamily="2" charset="2"/>
        <a:buChar char="q"/>
        <a:defRPr sz="2000">
          <a:solidFill>
            <a:schemeClr val="tx1"/>
          </a:solidFill>
          <a:latin typeface="Arial" charset="0"/>
        </a:defRPr>
      </a:lvl4pPr>
      <a:lvl5pPr marL="2057400" indent="-228600" algn="l" rtl="0" eaLnBrk="1" fontAlgn="base" hangingPunct="1">
        <a:spcBef>
          <a:spcPct val="20000"/>
        </a:spcBef>
        <a:spcAft>
          <a:spcPct val="0"/>
        </a:spcAft>
        <a:buClr>
          <a:srgbClr val="002060"/>
        </a:buClr>
        <a:buFont typeface="Wingdings" pitchFamily="2" charset="2"/>
        <a:buChar char="q"/>
        <a:defRPr sz="2000">
          <a:solidFill>
            <a:schemeClr val="tx1"/>
          </a:solidFill>
          <a:latin typeface="Arial" charset="0"/>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p:bodyStyle>
    <p:other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fontAlgn="auto">
              <a:spcBef>
                <a:spcPts val="0"/>
              </a:spcBef>
              <a:spcAft>
                <a:spcPts val="0"/>
              </a:spcAft>
              <a:defRPr/>
            </a:pPr>
            <a:fld id="{FE22493C-64D7-45E0-9B64-F5BE04208726}" type="datetimeFigureOut">
              <a:rPr lang="en-US" smtClean="0">
                <a:solidFill>
                  <a:prstClr val="black">
                    <a:tint val="75000"/>
                  </a:prstClr>
                </a:solidFill>
                <a:latin typeface="Calibri" panose="020F0502020204030204"/>
              </a:rPr>
              <a:pPr fontAlgn="auto">
                <a:spcBef>
                  <a:spcPts val="0"/>
                </a:spcBef>
                <a:spcAft>
                  <a:spcPts val="0"/>
                </a:spcAft>
                <a:defRPr/>
              </a:pPr>
              <a:t>9/30/2020</a:t>
            </a:fld>
            <a:endParaRPr lang="en-US" dirty="0">
              <a:solidFill>
                <a:prstClr val="black">
                  <a:tint val="75000"/>
                </a:prstClr>
              </a:solidFill>
              <a:latin typeface="Calibri" panose="020F0502020204030204"/>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fontAlgn="auto">
              <a:spcBef>
                <a:spcPts val="0"/>
              </a:spcBef>
              <a:spcAft>
                <a:spcPts val="0"/>
              </a:spcAft>
              <a:defRPr/>
            </a:pPr>
            <a:endParaRPr lang="en-US" dirty="0">
              <a:solidFill>
                <a:prstClr val="black">
                  <a:tint val="75000"/>
                </a:prstClr>
              </a:solidFill>
              <a:latin typeface="Calibri" panose="020F0502020204030204"/>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fontAlgn="auto">
              <a:spcBef>
                <a:spcPts val="0"/>
              </a:spcBef>
              <a:spcAft>
                <a:spcPts val="0"/>
              </a:spcAft>
              <a:defRPr/>
            </a:pPr>
            <a:fld id="{E67FF784-6C2A-48BE-B2B9-2310CD1853F0}" type="slidenum">
              <a:rPr lang="en-US" smtClean="0">
                <a:solidFill>
                  <a:prstClr val="black">
                    <a:tint val="75000"/>
                  </a:prstClr>
                </a:solidFill>
                <a:latin typeface="Calibri" panose="020F0502020204030204"/>
              </a:rPr>
              <a:pPr fontAlgn="auto">
                <a:spcBef>
                  <a:spcPts val="0"/>
                </a:spcBef>
                <a:spcAft>
                  <a:spcPts val="0"/>
                </a:spcAft>
                <a:defRPr/>
              </a:pPr>
              <a:t>‹#›</a:t>
            </a:fld>
            <a:endParaRPr lang="en-US" dirty="0">
              <a:solidFill>
                <a:prstClr val="black">
                  <a:tint val="75000"/>
                </a:prstClr>
              </a:solidFill>
              <a:latin typeface="Calibri" panose="020F0502020204030204"/>
            </a:endParaRPr>
          </a:p>
        </p:txBody>
      </p:sp>
    </p:spTree>
    <p:extLst>
      <p:ext uri="{BB962C8B-B14F-4D97-AF65-F5344CB8AC3E}">
        <p14:creationId xmlns:p14="http://schemas.microsoft.com/office/powerpoint/2010/main" val="416783379"/>
      </p:ext>
    </p:extLst>
  </p:cSld>
  <p:clrMap bg1="lt1" tx1="dk1" bg2="lt2" tx2="dk2" accent1="accent1" accent2="accent2" accent3="accent3" accent4="accent4" accent5="accent5" accent6="accent6" hlink="hlink" folHlink="folHlink"/>
  <p:sldLayoutIdLst>
    <p:sldLayoutId id="2147483728" r:id="rId1"/>
    <p:sldLayoutId id="2147483729" r:id="rId2"/>
    <p:sldLayoutId id="2147483730" r:id="rId3"/>
    <p:sldLayoutId id="2147483731" r:id="rId4"/>
    <p:sldLayoutId id="2147483732" r:id="rId5"/>
    <p:sldLayoutId id="2147483733" r:id="rId6"/>
    <p:sldLayoutId id="2147483734" r:id="rId7"/>
    <p:sldLayoutId id="2147483735" r:id="rId8"/>
    <p:sldLayoutId id="2147483736" r:id="rId9"/>
    <p:sldLayoutId id="2147483737" r:id="rId10"/>
    <p:sldLayoutId id="2147483738" r:id="rId11"/>
    <p:sldLayoutId id="2147483739" r:id="rId12"/>
    <p:sldLayoutId id="2147483740"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2.xml"/><Relationship Id="rId4" Type="http://schemas.openxmlformats.org/officeDocument/2006/relationships/image" Target="../media/image13.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id-ID" dirty="0" smtClean="0"/>
              <a:t>FAKULTAS TEKNOLOGI INFORMASI</a:t>
            </a:r>
            <a:endParaRPr lang="id-ID" dirty="0"/>
          </a:p>
        </p:txBody>
      </p:sp>
      <p:sp>
        <p:nvSpPr>
          <p:cNvPr id="5" name="Subtitle 4"/>
          <p:cNvSpPr>
            <a:spLocks noGrp="1"/>
          </p:cNvSpPr>
          <p:nvPr>
            <p:ph type="subTitle" idx="1"/>
          </p:nvPr>
        </p:nvSpPr>
        <p:spPr>
          <a:xfrm>
            <a:off x="983432" y="4653136"/>
            <a:ext cx="10363200" cy="1512168"/>
          </a:xfrm>
        </p:spPr>
        <p:txBody>
          <a:bodyPr/>
          <a:lstStyle/>
          <a:p>
            <a:r>
              <a:rPr lang="en-US" sz="4400" b="1" dirty="0" smtClean="0">
                <a:latin typeface="+mj-lt"/>
              </a:rPr>
              <a:t>KECERDASAN TIRUAN</a:t>
            </a:r>
            <a:endParaRPr lang="id-ID" sz="4400" b="1" dirty="0" smtClean="0">
              <a:latin typeface="+mj-lt"/>
            </a:endParaRPr>
          </a:p>
          <a:p>
            <a:r>
              <a:rPr lang="id-ID" sz="3600" b="1" dirty="0" smtClean="0">
                <a:latin typeface="+mj-lt"/>
              </a:rPr>
              <a:t>[ </a:t>
            </a:r>
            <a:r>
              <a:rPr lang="en-US" sz="3600" b="1" dirty="0" smtClean="0">
                <a:latin typeface="+mj-lt"/>
              </a:rPr>
              <a:t>KP045</a:t>
            </a:r>
            <a:r>
              <a:rPr lang="id-ID" sz="3600" b="1" dirty="0" smtClean="0">
                <a:latin typeface="+mj-lt"/>
              </a:rPr>
              <a:t>/ </a:t>
            </a:r>
            <a:r>
              <a:rPr lang="en-US" sz="3600" b="1" dirty="0" smtClean="0">
                <a:latin typeface="+mj-lt"/>
              </a:rPr>
              <a:t>3</a:t>
            </a:r>
            <a:r>
              <a:rPr lang="id-ID" sz="3600" b="1" dirty="0" smtClean="0">
                <a:latin typeface="+mj-lt"/>
              </a:rPr>
              <a:t> SKS ]</a:t>
            </a:r>
            <a:endParaRPr lang="id-ID" sz="3600" b="1" dirty="0">
              <a:latin typeface="+mj-lt"/>
            </a:endParaRPr>
          </a:p>
        </p:txBody>
      </p:sp>
    </p:spTree>
    <p:extLst>
      <p:ext uri="{BB962C8B-B14F-4D97-AF65-F5344CB8AC3E}">
        <p14:creationId xmlns:p14="http://schemas.microsoft.com/office/powerpoint/2010/main" val="5170587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wrap="square" lIns="91440" tIns="45720" rIns="91440" bIns="45720" numCol="1" rtlCol="0" anchor="ctr" anchorCtr="0" compatLnSpc="1">
            <a:prstTxWarp prst="textNoShape">
              <a:avLst/>
            </a:prstTxWarp>
            <a:noAutofit/>
          </a:bodyPr>
          <a:lstStyle/>
          <a:p>
            <a:pPr fontAlgn="auto">
              <a:spcAft>
                <a:spcPts val="0"/>
              </a:spcAft>
              <a:defRPr/>
            </a:pPr>
            <a:r>
              <a:rPr lang="id-ID" sz="4600" b="0" kern="1200" spc="-100" dirty="0">
                <a:solidFill>
                  <a:srgbClr val="FFFFFF"/>
                </a:solidFill>
              </a:rPr>
              <a:t>Hubungan Agen dengan Lingkungan</a:t>
            </a:r>
          </a:p>
        </p:txBody>
      </p:sp>
      <p:pic>
        <p:nvPicPr>
          <p:cNvPr id="9219" name="Content Placeholder 3"/>
          <p:cNvPicPr>
            <a:picLocks noGrp="1"/>
          </p:cNvPicPr>
          <p:nvPr>
            <p:ph idx="1"/>
          </p:nvPr>
        </p:nvPicPr>
        <p:blipFill>
          <a:blip r:embed="rId2"/>
          <a:srcRect l="24445" t="29662" r="24861" b="31026"/>
          <a:stretch>
            <a:fillRect/>
          </a:stretch>
        </p:blipFill>
        <p:spPr>
          <a:xfrm>
            <a:off x="1891509" y="1988840"/>
            <a:ext cx="8916982" cy="3888705"/>
          </a:xfrm>
          <a:ln/>
        </p:spPr>
      </p:pic>
    </p:spTree>
    <p:extLst>
      <p:ext uri="{BB962C8B-B14F-4D97-AF65-F5344CB8AC3E}">
        <p14:creationId xmlns:p14="http://schemas.microsoft.com/office/powerpoint/2010/main" val="12403329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wrap="square" lIns="91440" tIns="45720" rIns="91440" bIns="45720" numCol="1" rtlCol="0" anchor="ctr" anchorCtr="0" compatLnSpc="1">
            <a:prstTxWarp prst="textNoShape">
              <a:avLst/>
            </a:prstTxWarp>
            <a:noAutofit/>
          </a:bodyPr>
          <a:lstStyle/>
          <a:p>
            <a:pPr fontAlgn="auto">
              <a:spcAft>
                <a:spcPts val="0"/>
              </a:spcAft>
              <a:defRPr/>
            </a:pPr>
            <a:r>
              <a:rPr lang="id-ID" b="0" kern="1200" spc="-100" dirty="0">
                <a:solidFill>
                  <a:srgbClr val="FFFFFF"/>
                </a:solidFill>
              </a:rPr>
              <a:t>Hubungan Agen dengan Lingkungan (lanjutan...)</a:t>
            </a:r>
          </a:p>
        </p:txBody>
      </p:sp>
      <p:sp>
        <p:nvSpPr>
          <p:cNvPr id="3" name="Content Placeholder 2"/>
          <p:cNvSpPr>
            <a:spLocks noGrp="1"/>
          </p:cNvSpPr>
          <p:nvPr>
            <p:ph idx="1"/>
          </p:nvPr>
        </p:nvSpPr>
        <p:spPr/>
        <p:txBody>
          <a:bodyPr vert="horz" wrap="square" lIns="91440" tIns="45720" rIns="91440" bIns="45720" numCol="1" rtlCol="0" anchor="t" anchorCtr="0" compatLnSpc="1">
            <a:prstTxWarp prst="textNoShape">
              <a:avLst/>
            </a:prstTxWarp>
            <a:normAutofit/>
          </a:bodyPr>
          <a:lstStyle/>
          <a:p>
            <a:pPr indent="-228600" fontAlgn="auto">
              <a:spcAft>
                <a:spcPts val="0"/>
              </a:spcAft>
              <a:buClr>
                <a:schemeClr val="accent1"/>
              </a:buClr>
              <a:buFont typeface="Arial" panose="020B0604020202020204" pitchFamily="34" charset="0"/>
              <a:buChar char="•"/>
              <a:defRPr/>
            </a:pPr>
            <a:r>
              <a:rPr lang="id-ID" sz="2000" b="0" kern="1200" dirty="0">
                <a:solidFill>
                  <a:schemeClr val="tx1"/>
                </a:solidFill>
              </a:rPr>
              <a:t>Contoh </a:t>
            </a:r>
          </a:p>
          <a:p>
            <a:pPr marL="114300" indent="0" fontAlgn="auto">
              <a:spcAft>
                <a:spcPts val="0"/>
              </a:spcAft>
              <a:buClr>
                <a:schemeClr val="accent1"/>
              </a:buClr>
              <a:buNone/>
              <a:defRPr/>
            </a:pPr>
            <a:r>
              <a:rPr lang="en-US" sz="2000" b="0" kern="1200" dirty="0">
                <a:solidFill>
                  <a:schemeClr val="tx1"/>
                </a:solidFill>
              </a:rPr>
              <a:t>Vacuum-cleaner world :</a:t>
            </a:r>
            <a:endParaRPr lang="id-ID" sz="2000" b="0" kern="1200" dirty="0">
              <a:solidFill>
                <a:schemeClr val="tx1"/>
              </a:solidFill>
            </a:endParaRPr>
          </a:p>
          <a:p>
            <a:pPr marL="114300" indent="0" fontAlgn="auto">
              <a:spcAft>
                <a:spcPts val="0"/>
              </a:spcAft>
              <a:buClr>
                <a:schemeClr val="accent1"/>
              </a:buClr>
              <a:buNone/>
              <a:defRPr/>
            </a:pPr>
            <a:endParaRPr lang="id-ID" sz="2000" b="0" kern="1200" dirty="0">
              <a:solidFill>
                <a:schemeClr val="tx1"/>
              </a:solidFill>
            </a:endParaRPr>
          </a:p>
          <a:p>
            <a:pPr marL="114300" indent="0" fontAlgn="auto">
              <a:spcAft>
                <a:spcPts val="0"/>
              </a:spcAft>
              <a:buClr>
                <a:schemeClr val="accent1"/>
              </a:buClr>
              <a:buNone/>
              <a:defRPr/>
            </a:pPr>
            <a:endParaRPr lang="id-ID" sz="2200" b="0" kern="1200" dirty="0">
              <a:solidFill>
                <a:schemeClr val="tx1"/>
              </a:solidFill>
            </a:endParaRPr>
          </a:p>
        </p:txBody>
      </p:sp>
      <p:pic>
        <p:nvPicPr>
          <p:cNvPr id="10244" name="Picture 2"/>
          <p:cNvPicPr>
            <a:picLocks noChangeAspect="1"/>
          </p:cNvPicPr>
          <p:nvPr/>
        </p:nvPicPr>
        <p:blipFill>
          <a:blip r:embed="rId2"/>
          <a:stretch>
            <a:fillRect/>
          </a:stretch>
        </p:blipFill>
        <p:spPr>
          <a:xfrm>
            <a:off x="7680176" y="2204864"/>
            <a:ext cx="2457450" cy="1255713"/>
          </a:xfrm>
          <a:prstGeom prst="rect">
            <a:avLst/>
          </a:prstGeom>
          <a:noFill/>
          <a:ln w="9525">
            <a:noFill/>
          </a:ln>
        </p:spPr>
      </p:pic>
      <p:pic>
        <p:nvPicPr>
          <p:cNvPr id="10245" name="Picture 3"/>
          <p:cNvPicPr>
            <a:picLocks noChangeAspect="1"/>
          </p:cNvPicPr>
          <p:nvPr/>
        </p:nvPicPr>
        <p:blipFill>
          <a:blip r:embed="rId3"/>
          <a:stretch>
            <a:fillRect/>
          </a:stretch>
        </p:blipFill>
        <p:spPr>
          <a:xfrm>
            <a:off x="1425369" y="2204864"/>
            <a:ext cx="5621544" cy="3170411"/>
          </a:xfrm>
          <a:prstGeom prst="rect">
            <a:avLst/>
          </a:prstGeom>
          <a:noFill/>
          <a:ln w="9525">
            <a:noFill/>
          </a:ln>
        </p:spPr>
      </p:pic>
      <p:sp>
        <p:nvSpPr>
          <p:cNvPr id="10246" name="Rectangle 5"/>
          <p:cNvSpPr/>
          <p:nvPr/>
        </p:nvSpPr>
        <p:spPr>
          <a:xfrm>
            <a:off x="2079626" y="5549900"/>
            <a:ext cx="7616825" cy="831850"/>
          </a:xfrm>
          <a:prstGeom prst="rect">
            <a:avLst/>
          </a:prstGeom>
          <a:noFill/>
          <a:ln w="9525">
            <a:noFill/>
          </a:ln>
        </p:spPr>
        <p:txBody>
          <a:bodyPr>
            <a:spAutoFit/>
          </a:bodyPr>
          <a:lstStyle/>
          <a:p>
            <a:pPr marL="914400" lvl="1" indent="-514350">
              <a:buFont typeface="Courier New" panose="02070309020205020404" pitchFamily="49" charset="0"/>
              <a:buChar char="o"/>
            </a:pPr>
            <a:r>
              <a:rPr lang="en-US" altLang="x-none" sz="2400" dirty="0">
                <a:latin typeface="Calibri" panose="020F0502020204030204" pitchFamily="34" charset="0"/>
                <a:ea typeface="Arial" panose="020B0604020202020204" pitchFamily="34" charset="0"/>
              </a:rPr>
              <a:t>Percepts: location and contents, e.g., [A,Dirty]</a:t>
            </a:r>
          </a:p>
          <a:p>
            <a:pPr marL="914400" lvl="1" indent="-514350">
              <a:buFont typeface="Courier New" panose="02070309020205020404" pitchFamily="49" charset="0"/>
              <a:buChar char="o"/>
            </a:pPr>
            <a:r>
              <a:rPr lang="en-US" altLang="x-none" sz="2400" dirty="0">
                <a:latin typeface="Calibri" panose="020F0502020204030204" pitchFamily="34" charset="0"/>
                <a:ea typeface="Arial" panose="020B0604020202020204" pitchFamily="34" charset="0"/>
              </a:rPr>
              <a:t>Actions: </a:t>
            </a:r>
            <a:r>
              <a:rPr lang="en-US" altLang="x-none" sz="2400" i="1" dirty="0">
                <a:latin typeface="Calibri" panose="020F0502020204030204" pitchFamily="34" charset="0"/>
                <a:ea typeface="Arial" panose="020B0604020202020204" pitchFamily="34" charset="0"/>
              </a:rPr>
              <a:t>Left</a:t>
            </a:r>
            <a:r>
              <a:rPr lang="en-US" altLang="x-none" sz="2400" dirty="0">
                <a:latin typeface="Calibri" panose="020F0502020204030204" pitchFamily="34" charset="0"/>
                <a:ea typeface="Arial" panose="020B0604020202020204" pitchFamily="34" charset="0"/>
              </a:rPr>
              <a:t>, </a:t>
            </a:r>
            <a:r>
              <a:rPr lang="en-US" altLang="x-none" sz="2400" i="1" dirty="0">
                <a:latin typeface="Calibri" panose="020F0502020204030204" pitchFamily="34" charset="0"/>
                <a:ea typeface="Arial" panose="020B0604020202020204" pitchFamily="34" charset="0"/>
              </a:rPr>
              <a:t>Right</a:t>
            </a:r>
            <a:r>
              <a:rPr lang="en-US" altLang="x-none" sz="2400" dirty="0">
                <a:latin typeface="Calibri" panose="020F0502020204030204" pitchFamily="34" charset="0"/>
                <a:ea typeface="Arial" panose="020B0604020202020204" pitchFamily="34" charset="0"/>
              </a:rPr>
              <a:t>, </a:t>
            </a:r>
            <a:r>
              <a:rPr lang="en-US" altLang="x-none" sz="2400" i="1" dirty="0">
                <a:latin typeface="Calibri" panose="020F0502020204030204" pitchFamily="34" charset="0"/>
                <a:ea typeface="Arial" panose="020B0604020202020204" pitchFamily="34" charset="0"/>
              </a:rPr>
              <a:t>Suck</a:t>
            </a:r>
            <a:r>
              <a:rPr lang="en-US" altLang="x-none" sz="2400" dirty="0">
                <a:latin typeface="Calibri" panose="020F0502020204030204" pitchFamily="34" charset="0"/>
                <a:ea typeface="Arial" panose="020B0604020202020204" pitchFamily="34" charset="0"/>
              </a:rPr>
              <a:t>, </a:t>
            </a:r>
            <a:r>
              <a:rPr lang="en-US" altLang="x-none" sz="2400" i="1" dirty="0">
                <a:latin typeface="Calibri" panose="020F0502020204030204" pitchFamily="34" charset="0"/>
                <a:ea typeface="Arial" panose="020B0604020202020204" pitchFamily="34" charset="0"/>
              </a:rPr>
              <a:t>NoOp</a:t>
            </a:r>
            <a:endParaRPr lang="en-US" altLang="x-none" sz="2400" dirty="0">
              <a:latin typeface="Calibri" panose="020F0502020204030204" pitchFamily="34" charset="0"/>
              <a:ea typeface="Arial" panose="020B0604020202020204" pitchFamily="34" charset="0"/>
            </a:endParaRPr>
          </a:p>
        </p:txBody>
      </p:sp>
    </p:spTree>
    <p:extLst>
      <p:ext uri="{BB962C8B-B14F-4D97-AF65-F5344CB8AC3E}">
        <p14:creationId xmlns:p14="http://schemas.microsoft.com/office/powerpoint/2010/main" val="32020819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wrap="square" lIns="91440" tIns="45720" rIns="91440" bIns="45720" numCol="1" rtlCol="0" anchor="ctr" anchorCtr="0" compatLnSpc="1">
            <a:prstTxWarp prst="textNoShape">
              <a:avLst/>
            </a:prstTxWarp>
            <a:noAutofit/>
          </a:bodyPr>
          <a:lstStyle/>
          <a:p>
            <a:pPr fontAlgn="auto">
              <a:spcAft>
                <a:spcPts val="0"/>
              </a:spcAft>
              <a:defRPr/>
            </a:pPr>
            <a:r>
              <a:rPr lang="id-ID" sz="4600" b="0" kern="1200" spc="-100" dirty="0">
                <a:solidFill>
                  <a:srgbClr val="FFFFFF"/>
                </a:solidFill>
              </a:rPr>
              <a:t>Konsep Perancangan Agen cerdas</a:t>
            </a:r>
          </a:p>
        </p:txBody>
      </p:sp>
      <p:sp>
        <p:nvSpPr>
          <p:cNvPr id="11267" name="Content Placeholder 2"/>
          <p:cNvSpPr>
            <a:spLocks noGrp="1"/>
          </p:cNvSpPr>
          <p:nvPr>
            <p:ph idx="1"/>
          </p:nvPr>
        </p:nvSpPr>
        <p:spPr>
          <a:ln/>
        </p:spPr>
        <p:txBody>
          <a:bodyPr vert="horz" wrap="square" lIns="91440" tIns="45720" rIns="91440" bIns="45720" numCol="1" anchor="t" anchorCtr="0" compatLnSpc="1">
            <a:prstTxWarp prst="textNoShape">
              <a:avLst/>
            </a:prstTxWarp>
          </a:bodyPr>
          <a:lstStyle/>
          <a:p>
            <a:pPr algn="just"/>
            <a:r>
              <a:rPr b="0" dirty="0">
                <a:solidFill>
                  <a:srgbClr val="FF0000"/>
                </a:solidFill>
              </a:rPr>
              <a:t>Rasional </a:t>
            </a:r>
            <a:r>
              <a:rPr b="0" dirty="0"/>
              <a:t>: melakukan hal yang benar</a:t>
            </a:r>
          </a:p>
          <a:p>
            <a:pPr algn="just"/>
            <a:r>
              <a:rPr b="0" dirty="0"/>
              <a:t>Agen melakukan hal yang benar melalui </a:t>
            </a:r>
            <a:r>
              <a:rPr b="0" dirty="0">
                <a:solidFill>
                  <a:srgbClr val="FF0000"/>
                </a:solidFill>
              </a:rPr>
              <a:t>percept</a:t>
            </a:r>
            <a:r>
              <a:rPr b="0" dirty="0"/>
              <a:t> </a:t>
            </a:r>
            <a:r>
              <a:rPr lang="en-US" b="0" dirty="0" smtClean="0"/>
              <a:t>(</a:t>
            </a:r>
            <a:r>
              <a:rPr lang="en-US" b="0" dirty="0" err="1" smtClean="0"/>
              <a:t>persepsi</a:t>
            </a:r>
            <a:r>
              <a:rPr lang="en-US" b="0" dirty="0" smtClean="0"/>
              <a:t>) </a:t>
            </a:r>
            <a:r>
              <a:rPr b="0" dirty="0" err="1" smtClean="0"/>
              <a:t>apa</a:t>
            </a:r>
            <a:r>
              <a:rPr b="0" dirty="0" smtClean="0"/>
              <a:t> </a:t>
            </a:r>
            <a:r>
              <a:rPr b="0" dirty="0"/>
              <a:t>yang diterima/ditangkap dan </a:t>
            </a:r>
            <a:r>
              <a:rPr b="0" dirty="0">
                <a:solidFill>
                  <a:srgbClr val="FF0000"/>
                </a:solidFill>
              </a:rPr>
              <a:t>tindakan</a:t>
            </a:r>
            <a:r>
              <a:rPr b="0" dirty="0"/>
              <a:t> (action) apa yang diambil.</a:t>
            </a:r>
          </a:p>
          <a:p>
            <a:pPr algn="just"/>
            <a:r>
              <a:rPr b="0" dirty="0">
                <a:solidFill>
                  <a:srgbClr val="FF0000"/>
                </a:solidFill>
              </a:rPr>
              <a:t>Tindakan yang tepat </a:t>
            </a:r>
            <a:r>
              <a:rPr b="0" dirty="0"/>
              <a:t>adalah tindakan yang akan menyebabkan agen menjadi yang paling sukses.</a:t>
            </a:r>
          </a:p>
          <a:p>
            <a:pPr algn="just"/>
            <a:r>
              <a:rPr b="0" dirty="0">
                <a:solidFill>
                  <a:srgbClr val="FF0000"/>
                </a:solidFill>
              </a:rPr>
              <a:t>Pengukuran kinerja</a:t>
            </a:r>
            <a:r>
              <a:rPr b="0" dirty="0"/>
              <a:t>: Sebuah kriteria obyektif untuk mengukur keberhasilan suatu perilaku agen</a:t>
            </a:r>
          </a:p>
        </p:txBody>
      </p:sp>
    </p:spTree>
    <p:extLst>
      <p:ext uri="{BB962C8B-B14F-4D97-AF65-F5344CB8AC3E}">
        <p14:creationId xmlns:p14="http://schemas.microsoft.com/office/powerpoint/2010/main" val="7752357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wrap="square" lIns="91440" tIns="45720" rIns="91440" bIns="45720" numCol="1" rtlCol="0" anchor="ctr" anchorCtr="0" compatLnSpc="1">
            <a:prstTxWarp prst="textNoShape">
              <a:avLst/>
            </a:prstTxWarp>
            <a:noAutofit/>
          </a:bodyPr>
          <a:lstStyle/>
          <a:p>
            <a:pPr fontAlgn="auto">
              <a:spcAft>
                <a:spcPts val="0"/>
              </a:spcAft>
              <a:defRPr/>
            </a:pPr>
            <a:r>
              <a:rPr lang="id-ID" sz="3600" b="0" kern="1200" spc="-100" dirty="0">
                <a:solidFill>
                  <a:srgbClr val="FFFFFF"/>
                </a:solidFill>
              </a:rPr>
              <a:t>Konsep Perancangan Agen cerdas (lanjutan...)</a:t>
            </a:r>
          </a:p>
        </p:txBody>
      </p:sp>
      <p:sp>
        <p:nvSpPr>
          <p:cNvPr id="3" name="Content Placeholder 2"/>
          <p:cNvSpPr>
            <a:spLocks noGrp="1"/>
          </p:cNvSpPr>
          <p:nvPr>
            <p:ph idx="1"/>
          </p:nvPr>
        </p:nvSpPr>
        <p:spPr/>
        <p:txBody>
          <a:bodyPr vert="horz" wrap="square" lIns="91440" tIns="45720" rIns="91440" bIns="45720" numCol="1" rtlCol="0" anchor="t" anchorCtr="0" compatLnSpc="1">
            <a:prstTxWarp prst="textNoShape">
              <a:avLst/>
            </a:prstTxWarp>
            <a:normAutofit/>
          </a:bodyPr>
          <a:lstStyle/>
          <a:p>
            <a:pPr marL="114300" indent="0" algn="just" fontAlgn="auto">
              <a:spcAft>
                <a:spcPts val="0"/>
              </a:spcAft>
              <a:buClr>
                <a:schemeClr val="accent1"/>
              </a:buClr>
              <a:buNone/>
              <a:defRPr/>
            </a:pPr>
            <a:r>
              <a:rPr lang="id-ID" sz="2200" b="0" kern="1200" dirty="0">
                <a:solidFill>
                  <a:schemeClr val="tx1"/>
                </a:solidFill>
              </a:rPr>
              <a:t>Misalnya, mengukur kinerja dari agen vacuum-cleaner: </a:t>
            </a:r>
          </a:p>
          <a:p>
            <a:pPr indent="-228600" algn="just" fontAlgn="auto">
              <a:spcAft>
                <a:spcPts val="0"/>
              </a:spcAft>
              <a:buClr>
                <a:schemeClr val="accent1"/>
              </a:buClr>
              <a:buFont typeface="Arial" panose="020B0604020202020204" pitchFamily="34" charset="0"/>
              <a:buChar char="•"/>
              <a:defRPr/>
            </a:pPr>
            <a:r>
              <a:rPr lang="id-ID" sz="2200" b="0" kern="1200" dirty="0">
                <a:solidFill>
                  <a:schemeClr val="tx1"/>
                </a:solidFill>
              </a:rPr>
              <a:t>Jumlah kotoran dibersihkan, </a:t>
            </a:r>
          </a:p>
          <a:p>
            <a:pPr indent="-228600" algn="just" fontAlgn="auto">
              <a:spcAft>
                <a:spcPts val="0"/>
              </a:spcAft>
              <a:buClr>
                <a:schemeClr val="accent1"/>
              </a:buClr>
              <a:buFont typeface="Arial" panose="020B0604020202020204" pitchFamily="34" charset="0"/>
              <a:buChar char="•"/>
              <a:defRPr/>
            </a:pPr>
            <a:r>
              <a:rPr lang="id-ID" sz="2200" b="0" kern="1200" dirty="0">
                <a:solidFill>
                  <a:schemeClr val="tx1"/>
                </a:solidFill>
              </a:rPr>
              <a:t>Jumlah waktu yang dibutuhkan, </a:t>
            </a:r>
          </a:p>
          <a:p>
            <a:pPr indent="-228600" algn="just" fontAlgn="auto">
              <a:spcAft>
                <a:spcPts val="0"/>
              </a:spcAft>
              <a:buClr>
                <a:schemeClr val="accent1"/>
              </a:buClr>
              <a:buFont typeface="Arial" panose="020B0604020202020204" pitchFamily="34" charset="0"/>
              <a:buChar char="•"/>
              <a:defRPr/>
            </a:pPr>
            <a:r>
              <a:rPr lang="id-ID" sz="2200" b="0" kern="1200" dirty="0">
                <a:solidFill>
                  <a:schemeClr val="tx1"/>
                </a:solidFill>
              </a:rPr>
              <a:t>Jumlah listrik yang dikonsumsi, </a:t>
            </a:r>
          </a:p>
          <a:p>
            <a:pPr indent="-228600" algn="just" fontAlgn="auto">
              <a:spcAft>
                <a:spcPts val="0"/>
              </a:spcAft>
              <a:buClr>
                <a:schemeClr val="accent1"/>
              </a:buClr>
              <a:buFont typeface="Arial" panose="020B0604020202020204" pitchFamily="34" charset="0"/>
              <a:buChar char="•"/>
              <a:defRPr/>
            </a:pPr>
            <a:r>
              <a:rPr lang="id-ID" sz="2200" b="0" kern="1200" dirty="0">
                <a:solidFill>
                  <a:schemeClr val="tx1"/>
                </a:solidFill>
              </a:rPr>
              <a:t>Jumlah kebisingan yang dihasilkan, dll</a:t>
            </a:r>
          </a:p>
          <a:p>
            <a:pPr marL="114300" indent="0" algn="just" fontAlgn="auto">
              <a:spcAft>
                <a:spcPts val="0"/>
              </a:spcAft>
              <a:buClr>
                <a:schemeClr val="accent1"/>
              </a:buClr>
              <a:buNone/>
              <a:defRPr/>
            </a:pPr>
            <a:endParaRPr lang="id-ID" sz="2200" b="0" kern="1200" dirty="0">
              <a:solidFill>
                <a:schemeClr val="tx1"/>
              </a:solidFill>
            </a:endParaRPr>
          </a:p>
          <a:p>
            <a:pPr marL="114300" indent="0" algn="just" fontAlgn="auto">
              <a:spcAft>
                <a:spcPts val="0"/>
              </a:spcAft>
              <a:buClr>
                <a:schemeClr val="accent1"/>
              </a:buClr>
              <a:buNone/>
              <a:defRPr/>
            </a:pPr>
            <a:r>
              <a:rPr lang="id-ID" sz="2200" kern="1200" dirty="0">
                <a:solidFill>
                  <a:srgbClr val="FF0000"/>
                </a:solidFill>
              </a:rPr>
              <a:t>Pengukuran kinerja haruslah dapat dinyatakan dalam ukuran kuantitatif. Kata “jumlah” mengindikasikan suatu ukuran kuantitatif/terukur.</a:t>
            </a:r>
          </a:p>
        </p:txBody>
      </p:sp>
    </p:spTree>
    <p:extLst>
      <p:ext uri="{BB962C8B-B14F-4D97-AF65-F5344CB8AC3E}">
        <p14:creationId xmlns:p14="http://schemas.microsoft.com/office/powerpoint/2010/main" val="1948281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wrap="square" lIns="91440" tIns="45720" rIns="91440" bIns="45720" numCol="1" rtlCol="0" anchor="ctr" anchorCtr="0" compatLnSpc="1">
            <a:prstTxWarp prst="textNoShape">
              <a:avLst/>
            </a:prstTxWarp>
            <a:noAutofit/>
          </a:bodyPr>
          <a:lstStyle/>
          <a:p>
            <a:pPr fontAlgn="auto">
              <a:spcAft>
                <a:spcPts val="0"/>
              </a:spcAft>
              <a:defRPr/>
            </a:pPr>
            <a:r>
              <a:rPr lang="id-ID" sz="3600" b="0" kern="1200" spc="-100" dirty="0">
                <a:solidFill>
                  <a:srgbClr val="FFFFFF"/>
                </a:solidFill>
              </a:rPr>
              <a:t>Konsep Perancangan Agen cerdas (lanjutan...)</a:t>
            </a:r>
          </a:p>
        </p:txBody>
      </p:sp>
      <p:sp>
        <p:nvSpPr>
          <p:cNvPr id="13315" name="Content Placeholder 2"/>
          <p:cNvSpPr>
            <a:spLocks noGrp="1"/>
          </p:cNvSpPr>
          <p:nvPr>
            <p:ph idx="1"/>
          </p:nvPr>
        </p:nvSpPr>
        <p:spPr>
          <a:ln/>
        </p:spPr>
        <p:txBody>
          <a:bodyPr vert="horz" wrap="square" lIns="91440" tIns="45720" rIns="91440" bIns="45720" numCol="1" anchor="t" anchorCtr="0" compatLnSpc="1">
            <a:prstTxWarp prst="textNoShape">
              <a:avLst/>
            </a:prstTxWarp>
          </a:bodyPr>
          <a:lstStyle/>
          <a:p>
            <a:pPr algn="just"/>
            <a:r>
              <a:rPr b="0" dirty="0"/>
              <a:t>Untuk setiap urutan persepsi (percept sequence) yang ada, agen rasional harus memilih </a:t>
            </a:r>
            <a:r>
              <a:rPr b="0" dirty="0">
                <a:solidFill>
                  <a:srgbClr val="FF0000"/>
                </a:solidFill>
              </a:rPr>
              <a:t>tindakan yang diharapkan </a:t>
            </a:r>
            <a:r>
              <a:rPr b="0" dirty="0"/>
              <a:t>untuk memaksimalkan ukuran kinerjanya. </a:t>
            </a:r>
          </a:p>
          <a:p>
            <a:pPr algn="just"/>
            <a:r>
              <a:rPr b="0" dirty="0">
                <a:solidFill>
                  <a:srgbClr val="FF0000"/>
                </a:solidFill>
              </a:rPr>
              <a:t>Tujuan (Goal): </a:t>
            </a:r>
            <a:r>
              <a:rPr b="0" dirty="0"/>
              <a:t>Setelah menentukan criteria obyektif (seperti diatas), pilih salah satu tujuan untuk menjadi fokus utama dari agen. Goal adalah tujuan utama yang berusaha dicapai oleh agen (prioritas utama)</a:t>
            </a:r>
          </a:p>
        </p:txBody>
      </p:sp>
    </p:spTree>
    <p:extLst>
      <p:ext uri="{BB962C8B-B14F-4D97-AF65-F5344CB8AC3E}">
        <p14:creationId xmlns:p14="http://schemas.microsoft.com/office/powerpoint/2010/main" val="32716284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wrap="square" lIns="91440" tIns="45720" rIns="91440" bIns="45720" numCol="1" rtlCol="0" anchor="ctr" anchorCtr="0" compatLnSpc="1">
            <a:prstTxWarp prst="textNoShape">
              <a:avLst/>
            </a:prstTxWarp>
            <a:noAutofit/>
          </a:bodyPr>
          <a:lstStyle/>
          <a:p>
            <a:pPr fontAlgn="auto">
              <a:spcAft>
                <a:spcPts val="0"/>
              </a:spcAft>
              <a:defRPr/>
            </a:pPr>
            <a:r>
              <a:rPr lang="id-ID" sz="3600" b="0" kern="1200" spc="-100" dirty="0">
                <a:solidFill>
                  <a:srgbClr val="FFFFFF"/>
                </a:solidFill>
              </a:rPr>
              <a:t>Konsep Perancangan Agen cerdas (lanjutan...)</a:t>
            </a:r>
          </a:p>
        </p:txBody>
      </p:sp>
      <p:sp>
        <p:nvSpPr>
          <p:cNvPr id="3" name="Content Placeholder 2"/>
          <p:cNvSpPr>
            <a:spLocks noGrp="1"/>
          </p:cNvSpPr>
          <p:nvPr>
            <p:ph idx="1"/>
          </p:nvPr>
        </p:nvSpPr>
        <p:spPr/>
        <p:txBody>
          <a:bodyPr vert="horz" wrap="square" lIns="91440" tIns="45720" rIns="91440" bIns="45720" numCol="1" rtlCol="0" anchor="t" anchorCtr="0" compatLnSpc="1">
            <a:prstTxWarp prst="textNoShape">
              <a:avLst/>
            </a:prstTxWarp>
            <a:normAutofit/>
          </a:bodyPr>
          <a:lstStyle/>
          <a:p>
            <a:pPr marL="0" indent="0" algn="just">
              <a:buClrTx/>
              <a:buNone/>
              <a:defRPr/>
            </a:pPr>
            <a:r>
              <a:rPr lang="id-ID" sz="2400" b="0" dirty="0">
                <a:solidFill>
                  <a:srgbClr val="000000"/>
                </a:solidFill>
                <a:latin typeface="Arial" panose="020B0604020202020204"/>
                <a:cs typeface="Arial" panose="020B0604020202020204"/>
              </a:rPr>
              <a:t>Sebelum membuat suatu agen, hendaknya telah mengetahui dengan baik :</a:t>
            </a:r>
            <a:endParaRPr lang="en-US" sz="2400" b="0" dirty="0">
              <a:solidFill>
                <a:srgbClr val="000000"/>
              </a:solidFill>
              <a:latin typeface="Arial" panose="020B0604020202020204"/>
              <a:cs typeface="Arial" panose="020B0604020202020204"/>
            </a:endParaRPr>
          </a:p>
          <a:p>
            <a:pPr marL="457200" lvl="1" indent="-457200" algn="just">
              <a:buClrTx/>
              <a:buFont typeface="+mj-lt"/>
              <a:buAutoNum type="arabicPeriod"/>
              <a:defRPr/>
            </a:pPr>
            <a:r>
              <a:rPr lang="en-US" dirty="0">
                <a:solidFill>
                  <a:srgbClr val="000000"/>
                </a:solidFill>
                <a:latin typeface="Arial" panose="020B0604020202020204"/>
                <a:ea typeface="+mn-ea"/>
                <a:cs typeface="Arial" panose="020B0604020202020204"/>
              </a:rPr>
              <a:t>S</a:t>
            </a:r>
            <a:r>
              <a:rPr lang="id-ID" dirty="0">
                <a:solidFill>
                  <a:srgbClr val="000000"/>
                </a:solidFill>
                <a:latin typeface="Arial" panose="020B0604020202020204"/>
                <a:ea typeface="+mn-ea"/>
                <a:cs typeface="Arial" panose="020B0604020202020204"/>
              </a:rPr>
              <a:t>emua kemungkinan kesan dan tindakan yang dapat diterima dan dilakukan oleh agen</a:t>
            </a:r>
            <a:r>
              <a:rPr lang="en-US" dirty="0">
                <a:solidFill>
                  <a:srgbClr val="000000"/>
                </a:solidFill>
                <a:latin typeface="Arial" panose="020B0604020202020204"/>
                <a:ea typeface="+mn-ea"/>
                <a:cs typeface="Arial" panose="020B0604020202020204"/>
              </a:rPr>
              <a:t>.</a:t>
            </a:r>
          </a:p>
          <a:p>
            <a:pPr marL="457200" lvl="1" indent="-457200" algn="just">
              <a:buClrTx/>
              <a:buFont typeface="+mj-lt"/>
              <a:buAutoNum type="arabicPeriod"/>
              <a:defRPr/>
            </a:pPr>
            <a:r>
              <a:rPr lang="en-US" dirty="0">
                <a:solidFill>
                  <a:srgbClr val="000000"/>
                </a:solidFill>
                <a:latin typeface="Arial" panose="020B0604020202020204"/>
                <a:ea typeface="+mn-ea"/>
                <a:cs typeface="Arial" panose="020B0604020202020204"/>
              </a:rPr>
              <a:t>A</a:t>
            </a:r>
            <a:r>
              <a:rPr lang="id-ID" dirty="0">
                <a:solidFill>
                  <a:srgbClr val="000000"/>
                </a:solidFill>
                <a:latin typeface="Arial" panose="020B0604020202020204"/>
                <a:ea typeface="+mn-ea"/>
                <a:cs typeface="Arial" panose="020B0604020202020204"/>
              </a:rPr>
              <a:t>pa tujuan atau pengukur kemampuan agen yang ingin dicapai</a:t>
            </a:r>
            <a:r>
              <a:rPr lang="en-US" dirty="0">
                <a:solidFill>
                  <a:srgbClr val="000000"/>
                </a:solidFill>
                <a:latin typeface="Arial" panose="020B0604020202020204"/>
                <a:ea typeface="+mn-ea"/>
                <a:cs typeface="Arial" panose="020B0604020202020204"/>
              </a:rPr>
              <a:t>.</a:t>
            </a:r>
          </a:p>
          <a:p>
            <a:pPr marL="457200" lvl="1" indent="-457200" algn="just">
              <a:buClrTx/>
              <a:buFont typeface="+mj-lt"/>
              <a:buAutoNum type="arabicPeriod"/>
              <a:defRPr/>
            </a:pPr>
            <a:r>
              <a:rPr lang="en-US" dirty="0">
                <a:solidFill>
                  <a:srgbClr val="000000"/>
                </a:solidFill>
                <a:latin typeface="Arial" panose="020B0604020202020204"/>
                <a:ea typeface="+mn-ea"/>
                <a:cs typeface="Arial" panose="020B0604020202020204"/>
              </a:rPr>
              <a:t>D</a:t>
            </a:r>
            <a:r>
              <a:rPr lang="id-ID" dirty="0">
                <a:solidFill>
                  <a:srgbClr val="000000"/>
                </a:solidFill>
                <a:latin typeface="Arial" panose="020B0604020202020204"/>
                <a:ea typeface="+mn-ea"/>
                <a:cs typeface="Arial" panose="020B0604020202020204"/>
              </a:rPr>
              <a:t>an lingkungan yang seperti apa yang akan dioperasikan oleh agen. </a:t>
            </a:r>
          </a:p>
          <a:p>
            <a:pPr indent="-228600" fontAlgn="auto">
              <a:spcAft>
                <a:spcPts val="0"/>
              </a:spcAft>
              <a:buClr>
                <a:schemeClr val="accent1"/>
              </a:buClr>
              <a:buFont typeface="Arial" panose="020B0604020202020204" pitchFamily="34" charset="0"/>
              <a:buChar char="•"/>
              <a:defRPr/>
            </a:pPr>
            <a:endParaRPr lang="id-ID" sz="2200" b="0" kern="1200" dirty="0">
              <a:solidFill>
                <a:schemeClr val="tx1"/>
              </a:solidFill>
            </a:endParaRPr>
          </a:p>
        </p:txBody>
      </p:sp>
    </p:spTree>
    <p:extLst>
      <p:ext uri="{BB962C8B-B14F-4D97-AF65-F5344CB8AC3E}">
        <p14:creationId xmlns:p14="http://schemas.microsoft.com/office/powerpoint/2010/main" val="30367867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wrap="square" lIns="91440" tIns="45720" rIns="91440" bIns="45720" numCol="1" rtlCol="0" anchor="ctr" anchorCtr="0" compatLnSpc="1">
            <a:prstTxWarp prst="textNoShape">
              <a:avLst/>
            </a:prstTxWarp>
            <a:noAutofit/>
          </a:bodyPr>
          <a:lstStyle/>
          <a:p>
            <a:pPr fontAlgn="auto">
              <a:spcAft>
                <a:spcPts val="0"/>
              </a:spcAft>
              <a:defRPr/>
            </a:pPr>
            <a:r>
              <a:rPr lang="id-ID" sz="3600" b="0" kern="1200" spc="-100" dirty="0">
                <a:solidFill>
                  <a:srgbClr val="FFFFFF"/>
                </a:solidFill>
              </a:rPr>
              <a:t>Konsep Perancangan Agen cerdas (lanjutan...)</a:t>
            </a:r>
          </a:p>
        </p:txBody>
      </p:sp>
      <p:sp>
        <p:nvSpPr>
          <p:cNvPr id="3" name="Content Placeholder 2"/>
          <p:cNvSpPr>
            <a:spLocks noGrp="1"/>
          </p:cNvSpPr>
          <p:nvPr>
            <p:ph idx="1"/>
          </p:nvPr>
        </p:nvSpPr>
        <p:spPr/>
        <p:txBody>
          <a:bodyPr vert="horz" wrap="square" lIns="91440" tIns="45720" rIns="91440" bIns="45720" numCol="1" rtlCol="0" anchor="t" anchorCtr="0" compatLnSpc="1">
            <a:prstTxWarp prst="textNoShape">
              <a:avLst/>
            </a:prstTxWarp>
            <a:normAutofit/>
          </a:bodyPr>
          <a:lstStyle/>
          <a:p>
            <a:pPr>
              <a:buClrTx/>
              <a:defRPr/>
            </a:pPr>
            <a:r>
              <a:rPr lang="id-ID" sz="2400" b="0" dirty="0">
                <a:solidFill>
                  <a:srgbClr val="000000"/>
                </a:solidFill>
                <a:latin typeface="Arial" panose="020B0604020202020204"/>
                <a:cs typeface="Arial" panose="020B0604020202020204"/>
              </a:rPr>
              <a:t>Contoh Tipe Agen dengan Kesan, Tindakan, Tujuan dan Lingkungan </a:t>
            </a:r>
            <a:r>
              <a:rPr lang="en-US" sz="2400" b="0" dirty="0">
                <a:solidFill>
                  <a:srgbClr val="000000"/>
                </a:solidFill>
                <a:latin typeface="Arial" panose="020B0604020202020204"/>
                <a:cs typeface="Arial" panose="020B0604020202020204"/>
              </a:rPr>
              <a:t>:</a:t>
            </a:r>
            <a:r>
              <a:rPr lang="id-ID" sz="2400" b="0" dirty="0">
                <a:solidFill>
                  <a:srgbClr val="000000"/>
                </a:solidFill>
                <a:latin typeface="Arial" panose="020B0604020202020204"/>
                <a:cs typeface="Arial" panose="020B0604020202020204"/>
              </a:rPr>
              <a:t> </a:t>
            </a:r>
            <a:endParaRPr lang="en-US" sz="2400" b="0" dirty="0">
              <a:solidFill>
                <a:srgbClr val="000000"/>
              </a:solidFill>
              <a:latin typeface="Arial" panose="020B0604020202020204"/>
              <a:cs typeface="Arial" panose="020B0604020202020204"/>
            </a:endParaRPr>
          </a:p>
          <a:p>
            <a:pPr indent="-228600" fontAlgn="auto">
              <a:spcAft>
                <a:spcPts val="0"/>
              </a:spcAft>
              <a:buClr>
                <a:schemeClr val="accent1"/>
              </a:buClr>
              <a:buFont typeface="Arial" panose="020B0604020202020204" pitchFamily="34" charset="0"/>
              <a:buChar char="•"/>
              <a:defRPr/>
            </a:pPr>
            <a:endParaRPr lang="id-ID" sz="2200" b="0" kern="1200" dirty="0">
              <a:solidFill>
                <a:schemeClr val="tx1"/>
              </a:solidFill>
            </a:endParaRPr>
          </a:p>
        </p:txBody>
      </p:sp>
      <p:grpSp>
        <p:nvGrpSpPr>
          <p:cNvPr id="15364" name="Group 1"/>
          <p:cNvGrpSpPr/>
          <p:nvPr/>
        </p:nvGrpSpPr>
        <p:grpSpPr>
          <a:xfrm>
            <a:off x="1484192" y="1999456"/>
            <a:ext cx="9223615" cy="4325144"/>
            <a:chOff x="788988" y="2205038"/>
            <a:chExt cx="7559675" cy="3544887"/>
          </a:xfrm>
        </p:grpSpPr>
        <p:grpSp>
          <p:nvGrpSpPr>
            <p:cNvPr id="15365" name="Group 6"/>
            <p:cNvGrpSpPr/>
            <p:nvPr/>
          </p:nvGrpSpPr>
          <p:grpSpPr>
            <a:xfrm>
              <a:off x="827088" y="2205038"/>
              <a:ext cx="7521575" cy="2376487"/>
              <a:chOff x="827584" y="2204864"/>
              <a:chExt cx="7521217" cy="3406009"/>
            </a:xfrm>
          </p:grpSpPr>
          <p:pic>
            <p:nvPicPr>
              <p:cNvPr id="15367" name="Picture 2"/>
              <p:cNvPicPr>
                <a:picLocks noChangeAspect="1"/>
              </p:cNvPicPr>
              <p:nvPr/>
            </p:nvPicPr>
            <p:blipFill>
              <a:blip r:embed="rId2"/>
              <a:srcRect l="3311" t="3021"/>
              <a:stretch>
                <a:fillRect/>
              </a:stretch>
            </p:blipFill>
            <p:spPr>
              <a:xfrm>
                <a:off x="827584" y="2204864"/>
                <a:ext cx="7521217" cy="3393130"/>
              </a:xfrm>
              <a:prstGeom prst="rect">
                <a:avLst/>
              </a:prstGeom>
              <a:noFill/>
              <a:ln w="9525">
                <a:noFill/>
              </a:ln>
            </p:spPr>
          </p:pic>
          <p:cxnSp>
            <p:nvCxnSpPr>
              <p:cNvPr id="15368" name="Straight Connector 7"/>
              <p:cNvCxnSpPr/>
              <p:nvPr/>
            </p:nvCxnSpPr>
            <p:spPr>
              <a:xfrm>
                <a:off x="899018" y="5610873"/>
                <a:ext cx="7345013" cy="0"/>
              </a:xfrm>
              <a:prstGeom prst="line">
                <a:avLst/>
              </a:prstGeom>
              <a:ln w="12700" cap="flat" cmpd="sng">
                <a:solidFill>
                  <a:srgbClr val="000000"/>
                </a:solidFill>
                <a:prstDash val="solid"/>
                <a:headEnd type="none" w="med" len="med"/>
                <a:tailEnd type="none" w="med" len="med"/>
              </a:ln>
            </p:spPr>
          </p:cxnSp>
        </p:grpSp>
        <p:pic>
          <p:nvPicPr>
            <p:cNvPr id="15366" name="Picture 2"/>
            <p:cNvPicPr>
              <a:picLocks noChangeAspect="1"/>
            </p:cNvPicPr>
            <p:nvPr/>
          </p:nvPicPr>
          <p:blipFill>
            <a:blip r:embed="rId3"/>
            <a:stretch>
              <a:fillRect/>
            </a:stretch>
          </p:blipFill>
          <p:spPr>
            <a:xfrm>
              <a:off x="788988" y="4589463"/>
              <a:ext cx="7559675" cy="1160462"/>
            </a:xfrm>
            <a:prstGeom prst="rect">
              <a:avLst/>
            </a:prstGeom>
            <a:noFill/>
            <a:ln w="9525">
              <a:noFill/>
            </a:ln>
          </p:spPr>
        </p:pic>
      </p:grpSp>
    </p:spTree>
    <p:extLst>
      <p:ext uri="{BB962C8B-B14F-4D97-AF65-F5344CB8AC3E}">
        <p14:creationId xmlns:p14="http://schemas.microsoft.com/office/powerpoint/2010/main" val="38943836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wrap="square" lIns="91440" tIns="45720" rIns="91440" bIns="45720" numCol="1" rtlCol="0" anchor="ctr" anchorCtr="0" compatLnSpc="1">
            <a:prstTxWarp prst="textNoShape">
              <a:avLst/>
            </a:prstTxWarp>
            <a:noAutofit/>
          </a:bodyPr>
          <a:lstStyle/>
          <a:p>
            <a:pPr fontAlgn="auto">
              <a:spcAft>
                <a:spcPts val="0"/>
              </a:spcAft>
              <a:defRPr/>
            </a:pPr>
            <a:r>
              <a:rPr lang="id-ID" sz="3600" b="0" kern="1200" spc="-100" dirty="0">
                <a:solidFill>
                  <a:srgbClr val="FFFFFF"/>
                </a:solidFill>
              </a:rPr>
              <a:t>Konsep Perancangan Agen cerdas (lanjutan...)</a:t>
            </a:r>
          </a:p>
        </p:txBody>
      </p:sp>
      <p:sp>
        <p:nvSpPr>
          <p:cNvPr id="3" name="Content Placeholder 2"/>
          <p:cNvSpPr>
            <a:spLocks noGrp="1"/>
          </p:cNvSpPr>
          <p:nvPr>
            <p:ph idx="1"/>
          </p:nvPr>
        </p:nvSpPr>
        <p:spPr/>
        <p:txBody>
          <a:bodyPr vert="horz" wrap="square" lIns="91440" tIns="45720" rIns="91440" bIns="45720" numCol="1" rtlCol="0" anchor="t" anchorCtr="0" compatLnSpc="1">
            <a:prstTxWarp prst="textNoShape">
              <a:avLst/>
            </a:prstTxWarp>
            <a:normAutofit/>
          </a:bodyPr>
          <a:lstStyle/>
          <a:p>
            <a:pPr marL="0" indent="0">
              <a:buClrTx/>
              <a:buNone/>
              <a:defRPr/>
            </a:pPr>
            <a:r>
              <a:rPr lang="id-ID" sz="2400" dirty="0">
                <a:solidFill>
                  <a:srgbClr val="FF0000"/>
                </a:solidFill>
                <a:latin typeface="Arial" panose="020B0604020202020204"/>
                <a:cs typeface="Arial" panose="020B0604020202020204"/>
              </a:rPr>
              <a:t>Rationality Vs Omniscience</a:t>
            </a:r>
            <a:endParaRPr lang="en-US" sz="2400" dirty="0">
              <a:solidFill>
                <a:srgbClr val="FF0000"/>
              </a:solidFill>
              <a:latin typeface="Arial" panose="020B0604020202020204"/>
              <a:cs typeface="Arial" panose="020B0604020202020204"/>
            </a:endParaRPr>
          </a:p>
          <a:p>
            <a:pPr marL="914400" lvl="1" indent="-514350" algn="just">
              <a:buClrTx/>
              <a:buFont typeface="Wingdings" panose="05000000000000000000" pitchFamily="2" charset="2"/>
              <a:buChar char="Ø"/>
              <a:defRPr/>
            </a:pPr>
            <a:r>
              <a:rPr lang="id-ID" sz="2800" dirty="0">
                <a:solidFill>
                  <a:srgbClr val="000000"/>
                </a:solidFill>
                <a:latin typeface="Arial" panose="020B0604020202020204"/>
                <a:ea typeface="+mn-ea"/>
                <a:cs typeface="Arial" panose="020B0604020202020204"/>
              </a:rPr>
              <a:t>Rationality</a:t>
            </a:r>
            <a:endParaRPr lang="en-US" sz="2800" dirty="0">
              <a:solidFill>
                <a:srgbClr val="000000"/>
              </a:solidFill>
              <a:latin typeface="Arial" panose="020B0604020202020204"/>
              <a:ea typeface="+mn-ea"/>
              <a:cs typeface="Arial" panose="020B0604020202020204"/>
            </a:endParaRPr>
          </a:p>
          <a:p>
            <a:pPr marL="1314450" lvl="2" indent="-514350" algn="just">
              <a:buClrTx/>
              <a:buFont typeface="Wingdings" panose="05000000000000000000" pitchFamily="2" charset="2"/>
              <a:buChar char="§"/>
              <a:defRPr/>
            </a:pPr>
            <a:r>
              <a:rPr lang="id-ID" sz="2400" dirty="0">
                <a:solidFill>
                  <a:srgbClr val="000000"/>
                </a:solidFill>
                <a:latin typeface="Arial" panose="020B0604020202020204"/>
                <a:ea typeface="+mn-ea"/>
                <a:cs typeface="Arial" panose="020B0604020202020204"/>
              </a:rPr>
              <a:t>Mengetahui outcome seharusnya dari suatu tindakan dan mengerjakannya dengan benar</a:t>
            </a:r>
            <a:r>
              <a:rPr lang="en-US" sz="2400" dirty="0">
                <a:solidFill>
                  <a:srgbClr val="000000"/>
                </a:solidFill>
                <a:latin typeface="Arial" panose="020B0604020202020204"/>
                <a:ea typeface="+mn-ea"/>
                <a:cs typeface="Arial" panose="020B0604020202020204"/>
              </a:rPr>
              <a:t>.</a:t>
            </a:r>
          </a:p>
          <a:p>
            <a:pPr marL="857250" lvl="1" indent="-457200" algn="just">
              <a:buClrTx/>
              <a:buFont typeface="Wingdings" panose="05000000000000000000" pitchFamily="2" charset="2"/>
              <a:buChar char="Ø"/>
              <a:defRPr/>
            </a:pPr>
            <a:r>
              <a:rPr lang="id-ID" sz="2800" dirty="0">
                <a:solidFill>
                  <a:srgbClr val="000000"/>
                </a:solidFill>
                <a:latin typeface="Arial" panose="020B0604020202020204"/>
                <a:ea typeface="+mn-ea"/>
                <a:cs typeface="Arial" panose="020B0604020202020204"/>
              </a:rPr>
              <a:t>Omniscience</a:t>
            </a:r>
            <a:endParaRPr lang="en-US" sz="2800" dirty="0">
              <a:solidFill>
                <a:srgbClr val="000000"/>
              </a:solidFill>
              <a:latin typeface="Arial" panose="020B0604020202020204"/>
              <a:ea typeface="+mn-ea"/>
              <a:cs typeface="Arial" panose="020B0604020202020204"/>
            </a:endParaRPr>
          </a:p>
          <a:p>
            <a:pPr lvl="2" indent="-342900" algn="just">
              <a:buClrTx/>
              <a:buFont typeface="Wingdings" panose="05000000000000000000" pitchFamily="2" charset="2"/>
              <a:buChar char="§"/>
              <a:defRPr/>
            </a:pPr>
            <a:r>
              <a:rPr lang="id-ID" sz="2400" dirty="0">
                <a:solidFill>
                  <a:srgbClr val="000000"/>
                </a:solidFill>
                <a:latin typeface="Arial" panose="020B0604020202020204"/>
                <a:ea typeface="+mn-ea"/>
                <a:cs typeface="Arial" panose="020B0604020202020204"/>
              </a:rPr>
              <a:t>Ke</a:t>
            </a:r>
            <a:r>
              <a:rPr lang="id-ID" sz="2400" b="1" dirty="0">
                <a:solidFill>
                  <a:srgbClr val="000000"/>
                </a:solidFill>
                <a:latin typeface="Arial" panose="020B0604020202020204"/>
                <a:ea typeface="+mn-ea"/>
                <a:cs typeface="Arial" panose="020B0604020202020204"/>
              </a:rPr>
              <a:t>tidak</a:t>
            </a:r>
            <a:r>
              <a:rPr lang="id-ID" sz="2400" dirty="0">
                <a:solidFill>
                  <a:srgbClr val="000000"/>
                </a:solidFill>
                <a:latin typeface="Arial" panose="020B0604020202020204"/>
                <a:ea typeface="+mn-ea"/>
                <a:cs typeface="Arial" panose="020B0604020202020204"/>
              </a:rPr>
              <a:t>mungkinan dalam suatu </a:t>
            </a:r>
            <a:r>
              <a:rPr lang="id-ID" sz="2400">
                <a:solidFill>
                  <a:srgbClr val="000000"/>
                </a:solidFill>
                <a:latin typeface="Arial" panose="020B0604020202020204"/>
                <a:ea typeface="+mn-ea"/>
                <a:cs typeface="Arial" panose="020B0604020202020204"/>
              </a:rPr>
              <a:t>kenyataan</a:t>
            </a:r>
            <a:r>
              <a:rPr lang="en-US" sz="2400" smtClean="0">
                <a:solidFill>
                  <a:srgbClr val="000000"/>
                </a:solidFill>
                <a:latin typeface="Arial" panose="020B0604020202020204"/>
                <a:ea typeface="+mn-ea"/>
                <a:cs typeface="Arial" panose="020B0604020202020204"/>
              </a:rPr>
              <a:t>.</a:t>
            </a:r>
          </a:p>
          <a:p>
            <a:pPr lvl="2" indent="-342900" algn="just">
              <a:buClrTx/>
              <a:buFont typeface="Wingdings" panose="05000000000000000000" pitchFamily="2" charset="2"/>
              <a:buChar char="§"/>
              <a:defRPr/>
            </a:pPr>
            <a:r>
              <a:rPr lang="id-ID" sz="2400" smtClean="0">
                <a:solidFill>
                  <a:srgbClr val="000000"/>
                </a:solidFill>
                <a:latin typeface="Arial" panose="020B0604020202020204"/>
                <a:ea typeface="+mn-ea"/>
                <a:cs typeface="Arial" panose="020B0604020202020204"/>
              </a:rPr>
              <a:t>Contoh</a:t>
            </a:r>
            <a:r>
              <a:rPr lang="id-ID" sz="2400">
                <a:solidFill>
                  <a:srgbClr val="000000"/>
                </a:solidFill>
                <a:latin typeface="Arial" panose="020B0604020202020204"/>
                <a:ea typeface="+mn-ea"/>
                <a:cs typeface="Arial" panose="020B0604020202020204"/>
              </a:rPr>
              <a:t>: </a:t>
            </a:r>
            <a:r>
              <a:rPr lang="id-ID" sz="2400" smtClean="0">
                <a:solidFill>
                  <a:srgbClr val="000000"/>
                </a:solidFill>
                <a:latin typeface="Arial" panose="020B0604020202020204"/>
                <a:ea typeface="+mn-ea"/>
                <a:cs typeface="Arial" panose="020B0604020202020204"/>
              </a:rPr>
              <a:t>Menyeb</a:t>
            </a:r>
            <a:r>
              <a:rPr lang="en-ID" sz="2400" smtClean="0">
                <a:solidFill>
                  <a:srgbClr val="000000"/>
                </a:solidFill>
                <a:latin typeface="Arial" panose="020B0604020202020204"/>
                <a:ea typeface="+mn-ea"/>
                <a:cs typeface="Arial" panose="020B0604020202020204"/>
              </a:rPr>
              <a:t>e</a:t>
            </a:r>
            <a:r>
              <a:rPr lang="id-ID" sz="2400" smtClean="0">
                <a:solidFill>
                  <a:srgbClr val="000000"/>
                </a:solidFill>
                <a:latin typeface="Arial" panose="020B0604020202020204"/>
                <a:ea typeface="+mn-ea"/>
                <a:cs typeface="Arial" panose="020B0604020202020204"/>
              </a:rPr>
              <a:t>rang </a:t>
            </a:r>
            <a:r>
              <a:rPr lang="id-ID" sz="2400" dirty="0">
                <a:solidFill>
                  <a:srgbClr val="000000"/>
                </a:solidFill>
                <a:latin typeface="Arial" panose="020B0604020202020204"/>
                <a:ea typeface="+mn-ea"/>
                <a:cs typeface="Arial" panose="020B0604020202020204"/>
              </a:rPr>
              <a:t>jalan yang tidak ada lalin</a:t>
            </a:r>
            <a:r>
              <a:rPr lang="en-US" sz="2400" dirty="0">
                <a:solidFill>
                  <a:srgbClr val="000000"/>
                </a:solidFill>
                <a:latin typeface="Arial" panose="020B0604020202020204"/>
                <a:ea typeface="+mn-ea"/>
                <a:cs typeface="Arial" panose="020B0604020202020204"/>
              </a:rPr>
              <a:t>.</a:t>
            </a:r>
            <a:endParaRPr lang="id-ID" sz="2800" dirty="0">
              <a:solidFill>
                <a:srgbClr val="000000"/>
              </a:solidFill>
              <a:latin typeface="Arial" panose="020B0604020202020204"/>
              <a:ea typeface="+mn-ea"/>
              <a:cs typeface="Arial" panose="020B0604020202020204"/>
            </a:endParaRPr>
          </a:p>
        </p:txBody>
      </p:sp>
    </p:spTree>
    <p:extLst>
      <p:ext uri="{BB962C8B-B14F-4D97-AF65-F5344CB8AC3E}">
        <p14:creationId xmlns:p14="http://schemas.microsoft.com/office/powerpoint/2010/main" val="38236763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wrap="square" lIns="91440" tIns="45720" rIns="91440" bIns="45720" numCol="1" rtlCol="0" anchor="ctr" anchorCtr="0" compatLnSpc="1">
            <a:prstTxWarp prst="textNoShape">
              <a:avLst/>
            </a:prstTxWarp>
            <a:noAutofit/>
          </a:bodyPr>
          <a:lstStyle/>
          <a:p>
            <a:pPr fontAlgn="auto">
              <a:spcAft>
                <a:spcPts val="0"/>
              </a:spcAft>
              <a:defRPr/>
            </a:pPr>
            <a:r>
              <a:rPr lang="id-ID" sz="3600" b="0" kern="1200" spc="-100" dirty="0">
                <a:solidFill>
                  <a:srgbClr val="FFFFFF"/>
                </a:solidFill>
              </a:rPr>
              <a:t>Konsep Perancangan Agen cerdas (lanjutan...)</a:t>
            </a:r>
          </a:p>
        </p:txBody>
      </p:sp>
      <p:pic>
        <p:nvPicPr>
          <p:cNvPr id="17411" name="Picture 2"/>
          <p:cNvPicPr>
            <a:picLocks noGrp="1" noChangeAspect="1"/>
          </p:cNvPicPr>
          <p:nvPr>
            <p:ph idx="1"/>
          </p:nvPr>
        </p:nvPicPr>
        <p:blipFill>
          <a:blip r:embed="rId2"/>
          <a:srcRect/>
          <a:stretch>
            <a:fillRect/>
          </a:stretch>
        </p:blipFill>
        <p:spPr>
          <a:xfrm>
            <a:off x="1703512" y="1916832"/>
            <a:ext cx="8603722" cy="4392760"/>
          </a:xfrm>
          <a:ln/>
        </p:spPr>
      </p:pic>
    </p:spTree>
    <p:extLst>
      <p:ext uri="{BB962C8B-B14F-4D97-AF65-F5344CB8AC3E}">
        <p14:creationId xmlns:p14="http://schemas.microsoft.com/office/powerpoint/2010/main" val="42099380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wrap="square" lIns="91440" tIns="45720" rIns="91440" bIns="45720" numCol="1" rtlCol="0" anchor="ctr" anchorCtr="0" compatLnSpc="1">
            <a:prstTxWarp prst="textNoShape">
              <a:avLst/>
            </a:prstTxWarp>
            <a:noAutofit/>
          </a:bodyPr>
          <a:lstStyle/>
          <a:p>
            <a:pPr fontAlgn="auto">
              <a:spcAft>
                <a:spcPts val="0"/>
              </a:spcAft>
              <a:defRPr/>
            </a:pPr>
            <a:r>
              <a:rPr lang="id-ID" sz="4600" b="0" kern="1200" spc="-100" dirty="0">
                <a:solidFill>
                  <a:srgbClr val="FFFFFF"/>
                </a:solidFill>
              </a:rPr>
              <a:t>Perancangan Agen Cerdas</a:t>
            </a:r>
          </a:p>
        </p:txBody>
      </p:sp>
      <p:sp>
        <p:nvSpPr>
          <p:cNvPr id="18435" name="Content Placeholder 2"/>
          <p:cNvSpPr>
            <a:spLocks noGrp="1"/>
          </p:cNvSpPr>
          <p:nvPr>
            <p:ph idx="1"/>
          </p:nvPr>
        </p:nvSpPr>
        <p:spPr>
          <a:ln/>
        </p:spPr>
        <p:txBody>
          <a:bodyPr vert="horz" wrap="square" lIns="91440" tIns="45720" rIns="91440" bIns="45720" numCol="1" anchor="t" anchorCtr="0" compatLnSpc="1">
            <a:prstTxWarp prst="textNoShape">
              <a:avLst/>
            </a:prstTxWarp>
          </a:bodyPr>
          <a:lstStyle/>
          <a:p>
            <a:pPr marL="114300" indent="0" algn="just">
              <a:buNone/>
            </a:pPr>
            <a:r>
              <a:rPr sz="3200" smtClean="0"/>
              <a:t>P </a:t>
            </a:r>
            <a:r>
              <a:rPr sz="3200" dirty="0"/>
              <a:t>E A S : </a:t>
            </a:r>
          </a:p>
          <a:p>
            <a:pPr marL="571500" indent="-457200" algn="just"/>
            <a:r>
              <a:rPr sz="3200" b="0" smtClean="0">
                <a:solidFill>
                  <a:srgbClr val="FF0000"/>
                </a:solidFill>
              </a:rPr>
              <a:t>P</a:t>
            </a:r>
            <a:r>
              <a:rPr sz="3200" b="0" smtClean="0"/>
              <a:t>erformance </a:t>
            </a:r>
            <a:r>
              <a:rPr sz="3200" b="0" dirty="0"/>
              <a:t>measurement</a:t>
            </a:r>
            <a:r>
              <a:rPr sz="3200" b="0"/>
              <a:t>	</a:t>
            </a:r>
            <a:endParaRPr lang="en-ID" sz="3200" b="0" smtClean="0"/>
          </a:p>
          <a:p>
            <a:pPr marL="571500" indent="-457200" algn="just"/>
            <a:r>
              <a:rPr sz="3200" b="0" smtClean="0">
                <a:solidFill>
                  <a:srgbClr val="FF0000"/>
                </a:solidFill>
              </a:rPr>
              <a:t>E</a:t>
            </a:r>
            <a:r>
              <a:rPr sz="3200" b="0" smtClean="0"/>
              <a:t>nvironment</a:t>
            </a:r>
            <a:endParaRPr sz="3200" b="0" dirty="0"/>
          </a:p>
          <a:p>
            <a:pPr marL="571500" indent="-457200" algn="just"/>
            <a:r>
              <a:rPr sz="3200" b="0" smtClean="0">
                <a:solidFill>
                  <a:srgbClr val="FF0000"/>
                </a:solidFill>
              </a:rPr>
              <a:t>A</a:t>
            </a:r>
            <a:r>
              <a:rPr sz="3200" b="0" smtClean="0"/>
              <a:t>ctuators</a:t>
            </a:r>
            <a:endParaRPr sz="3200" b="0" dirty="0"/>
          </a:p>
          <a:p>
            <a:pPr marL="571500" indent="-457200" algn="just"/>
            <a:r>
              <a:rPr sz="3200" b="0" smtClean="0">
                <a:solidFill>
                  <a:srgbClr val="FF0000"/>
                </a:solidFill>
              </a:rPr>
              <a:t>S</a:t>
            </a:r>
            <a:r>
              <a:rPr sz="3200" b="0" smtClean="0"/>
              <a:t>ensors</a:t>
            </a:r>
            <a:r>
              <a:rPr sz="3200" b="0" dirty="0"/>
              <a:t>.</a:t>
            </a:r>
          </a:p>
          <a:p>
            <a:pPr marL="114300" indent="0" algn="just">
              <a:buNone/>
            </a:pPr>
            <a:endParaRPr sz="3200" dirty="0"/>
          </a:p>
        </p:txBody>
      </p:sp>
    </p:spTree>
    <p:extLst>
      <p:ext uri="{BB962C8B-B14F-4D97-AF65-F5344CB8AC3E}">
        <p14:creationId xmlns:p14="http://schemas.microsoft.com/office/powerpoint/2010/main" val="27524770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idx="1"/>
          </p:nvPr>
        </p:nvSpPr>
        <p:spPr/>
        <p:txBody>
          <a:bodyPr/>
          <a:lstStyle/>
          <a:p>
            <a:r>
              <a:rPr lang="id-ID" sz="2800" dirty="0" smtClean="0"/>
              <a:t>Pertemuan </a:t>
            </a:r>
            <a:r>
              <a:rPr lang="en-US" sz="2800" dirty="0" smtClean="0"/>
              <a:t>2</a:t>
            </a:r>
            <a:endParaRPr lang="id-ID" sz="2800" dirty="0"/>
          </a:p>
        </p:txBody>
      </p:sp>
      <p:sp>
        <p:nvSpPr>
          <p:cNvPr id="6" name="Subtitle 4"/>
          <p:cNvSpPr>
            <a:spLocks noGrp="1"/>
          </p:cNvSpPr>
          <p:nvPr>
            <p:ph type="title"/>
          </p:nvPr>
        </p:nvSpPr>
        <p:spPr/>
        <p:txBody>
          <a:bodyPr/>
          <a:lstStyle/>
          <a:p>
            <a:r>
              <a:rPr lang="en-ID" smtClean="0">
                <a:solidFill>
                  <a:schemeClr val="tx1"/>
                </a:solidFill>
              </a:rPr>
              <a:t>SISTEM CERDAS (INTELLIGENT AGENT)</a:t>
            </a:r>
            <a:endParaRPr lang="id-ID" b="1" dirty="0">
              <a:solidFill>
                <a:schemeClr val="tx1"/>
              </a:solidFill>
              <a:latin typeface="+mj-lt"/>
            </a:endParaRPr>
          </a:p>
        </p:txBody>
      </p:sp>
    </p:spTree>
    <p:extLst>
      <p:ext uri="{BB962C8B-B14F-4D97-AF65-F5344CB8AC3E}">
        <p14:creationId xmlns:p14="http://schemas.microsoft.com/office/powerpoint/2010/main" val="12977065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wrap="square" lIns="91440" tIns="45720" rIns="91440" bIns="45720" numCol="1" rtlCol="0" anchor="ctr" anchorCtr="0" compatLnSpc="1">
            <a:prstTxWarp prst="textNoShape">
              <a:avLst/>
            </a:prstTxWarp>
            <a:noAutofit/>
          </a:bodyPr>
          <a:lstStyle/>
          <a:p>
            <a:pPr fontAlgn="auto">
              <a:spcAft>
                <a:spcPts val="0"/>
              </a:spcAft>
              <a:defRPr/>
            </a:pPr>
            <a:r>
              <a:rPr lang="id-ID" sz="4400" b="0" kern="1200" spc="-100" dirty="0">
                <a:solidFill>
                  <a:srgbClr val="FFFFFF"/>
                </a:solidFill>
              </a:rPr>
              <a:t>Perancangan Agen Cerdas (lanjutan...)</a:t>
            </a:r>
          </a:p>
        </p:txBody>
      </p:sp>
      <p:sp>
        <p:nvSpPr>
          <p:cNvPr id="3" name="Content Placeholder 2"/>
          <p:cNvSpPr>
            <a:spLocks noGrp="1"/>
          </p:cNvSpPr>
          <p:nvPr>
            <p:ph idx="1"/>
          </p:nvPr>
        </p:nvSpPr>
        <p:spPr/>
        <p:txBody>
          <a:bodyPr vert="horz" wrap="square" lIns="91440" tIns="45720" rIns="91440" bIns="45720" numCol="1" rtlCol="0" anchor="t" anchorCtr="0" compatLnSpc="1">
            <a:prstTxWarp prst="textNoShape">
              <a:avLst/>
            </a:prstTxWarp>
            <a:normAutofit/>
          </a:bodyPr>
          <a:lstStyle/>
          <a:p>
            <a:pPr marL="114300" indent="0" algn="just" fontAlgn="auto">
              <a:spcAft>
                <a:spcPts val="0"/>
              </a:spcAft>
              <a:buClr>
                <a:schemeClr val="accent1"/>
              </a:buClr>
              <a:buNone/>
              <a:defRPr/>
            </a:pPr>
            <a:r>
              <a:rPr lang="id-ID" sz="2200" b="0" kern="1200" dirty="0">
                <a:solidFill>
                  <a:schemeClr val="tx1"/>
                </a:solidFill>
              </a:rPr>
              <a:t>CONTOH : </a:t>
            </a:r>
          </a:p>
          <a:p>
            <a:pPr marL="571500" indent="-457200" algn="just" fontAlgn="auto">
              <a:spcAft>
                <a:spcPts val="0"/>
              </a:spcAft>
              <a:buClr>
                <a:schemeClr val="accent1"/>
              </a:buClr>
              <a:buFont typeface="+mj-lt"/>
              <a:buAutoNum type="arabicPeriod"/>
              <a:defRPr/>
            </a:pPr>
            <a:r>
              <a:rPr lang="id-ID" sz="3200" b="0" kern="1200" dirty="0">
                <a:solidFill>
                  <a:schemeClr val="tx1"/>
                </a:solidFill>
              </a:rPr>
              <a:t>Agen Autonomous Taxi Driver</a:t>
            </a:r>
          </a:p>
          <a:p>
            <a:pPr marL="114300" indent="0" algn="just" fontAlgn="auto">
              <a:spcAft>
                <a:spcPts val="0"/>
              </a:spcAft>
              <a:buClr>
                <a:schemeClr val="accent1"/>
              </a:buClr>
              <a:buNone/>
              <a:defRPr/>
            </a:pPr>
            <a:endParaRPr lang="id-ID" sz="2400" b="0" kern="1200" dirty="0">
              <a:solidFill>
                <a:schemeClr val="tx1"/>
              </a:solidFill>
            </a:endParaRPr>
          </a:p>
          <a:p>
            <a:pPr indent="-228600" algn="just" fontAlgn="auto">
              <a:spcAft>
                <a:spcPts val="0"/>
              </a:spcAft>
              <a:buClr>
                <a:schemeClr val="accent1"/>
              </a:buClr>
              <a:buFont typeface="Arial" panose="020B0604020202020204" pitchFamily="34" charset="0"/>
              <a:buChar char="•"/>
              <a:defRPr/>
            </a:pPr>
            <a:r>
              <a:rPr lang="id-ID" sz="2200" kern="1200" dirty="0">
                <a:solidFill>
                  <a:srgbClr val="FF0000"/>
                </a:solidFill>
              </a:rPr>
              <a:t>P</a:t>
            </a:r>
            <a:r>
              <a:rPr lang="id-ID" sz="2200" kern="1200" dirty="0">
                <a:solidFill>
                  <a:schemeClr val="tx1"/>
                </a:solidFill>
              </a:rPr>
              <a:t>erformance Measure</a:t>
            </a:r>
            <a:r>
              <a:rPr lang="id-ID" sz="2200" b="0" kern="1200" dirty="0">
                <a:solidFill>
                  <a:schemeClr val="tx1"/>
                </a:solidFill>
              </a:rPr>
              <a:t>: Aman, cepat, legal, perjalanan nyaman, memaksimalkan keuntungan </a:t>
            </a:r>
          </a:p>
          <a:p>
            <a:pPr indent="-228600" algn="just" fontAlgn="auto">
              <a:spcAft>
                <a:spcPts val="0"/>
              </a:spcAft>
              <a:buClr>
                <a:schemeClr val="accent1"/>
              </a:buClr>
              <a:buFont typeface="Arial" panose="020B0604020202020204" pitchFamily="34" charset="0"/>
              <a:buChar char="•"/>
              <a:defRPr/>
            </a:pPr>
            <a:r>
              <a:rPr lang="id-ID" sz="2200" kern="1200" dirty="0">
                <a:solidFill>
                  <a:srgbClr val="FF0000"/>
                </a:solidFill>
              </a:rPr>
              <a:t>E</a:t>
            </a:r>
            <a:r>
              <a:rPr lang="id-ID" sz="2200" kern="1200" dirty="0">
                <a:solidFill>
                  <a:schemeClr val="tx1"/>
                </a:solidFill>
              </a:rPr>
              <a:t>nvironment</a:t>
            </a:r>
            <a:r>
              <a:rPr lang="id-ID" sz="2200" b="0" kern="1200" dirty="0">
                <a:solidFill>
                  <a:schemeClr val="tx1"/>
                </a:solidFill>
              </a:rPr>
              <a:t>: Jalan, lalu lintas lainnya, pejalan kaki, pelanggan</a:t>
            </a:r>
          </a:p>
          <a:p>
            <a:pPr indent="-228600" algn="just" fontAlgn="auto">
              <a:spcAft>
                <a:spcPts val="0"/>
              </a:spcAft>
              <a:buClr>
                <a:schemeClr val="accent1"/>
              </a:buClr>
              <a:buFont typeface="Arial" panose="020B0604020202020204" pitchFamily="34" charset="0"/>
              <a:buChar char="•"/>
              <a:defRPr/>
            </a:pPr>
            <a:r>
              <a:rPr lang="id-ID" sz="2200" kern="1200" dirty="0">
                <a:solidFill>
                  <a:srgbClr val="FF0000"/>
                </a:solidFill>
              </a:rPr>
              <a:t>A</a:t>
            </a:r>
            <a:r>
              <a:rPr lang="id-ID" sz="2200" kern="1200" dirty="0">
                <a:solidFill>
                  <a:schemeClr val="tx1"/>
                </a:solidFill>
              </a:rPr>
              <a:t>ctuato</a:t>
            </a:r>
            <a:r>
              <a:rPr lang="id-ID" sz="2200" b="0" kern="1200" dirty="0">
                <a:solidFill>
                  <a:schemeClr val="tx1"/>
                </a:solidFill>
              </a:rPr>
              <a:t>r: Setir, pedal gas, rem, sinyal, klakson </a:t>
            </a:r>
          </a:p>
          <a:p>
            <a:pPr indent="-228600" algn="just" fontAlgn="auto">
              <a:spcAft>
                <a:spcPts val="0"/>
              </a:spcAft>
              <a:buClr>
                <a:schemeClr val="accent1"/>
              </a:buClr>
              <a:buFont typeface="Arial" panose="020B0604020202020204" pitchFamily="34" charset="0"/>
              <a:buChar char="•"/>
              <a:defRPr/>
            </a:pPr>
            <a:r>
              <a:rPr lang="id-ID" sz="2200" kern="1200" dirty="0">
                <a:solidFill>
                  <a:srgbClr val="FF0000"/>
                </a:solidFill>
              </a:rPr>
              <a:t>S</a:t>
            </a:r>
            <a:r>
              <a:rPr lang="id-ID" sz="2200" kern="1200" dirty="0">
                <a:solidFill>
                  <a:schemeClr val="tx1"/>
                </a:solidFill>
              </a:rPr>
              <a:t>ensor</a:t>
            </a:r>
            <a:r>
              <a:rPr lang="id-ID" sz="2200" b="0" kern="1200" dirty="0">
                <a:solidFill>
                  <a:schemeClr val="tx1"/>
                </a:solidFill>
              </a:rPr>
              <a:t>: Kamera, sonar, speedometer, GPS, odometer, sensor mesin, keyboard</a:t>
            </a:r>
          </a:p>
          <a:p>
            <a:pPr indent="-228600" fontAlgn="auto">
              <a:spcAft>
                <a:spcPts val="0"/>
              </a:spcAft>
              <a:buClr>
                <a:schemeClr val="accent1"/>
              </a:buClr>
              <a:buFont typeface="Arial" panose="020B0604020202020204" pitchFamily="34" charset="0"/>
              <a:buChar char="•"/>
              <a:defRPr/>
            </a:pPr>
            <a:endParaRPr lang="id-ID" sz="2200" b="0" kern="1200" dirty="0">
              <a:solidFill>
                <a:schemeClr val="tx1"/>
              </a:solidFill>
            </a:endParaRPr>
          </a:p>
        </p:txBody>
      </p:sp>
    </p:spTree>
    <p:extLst>
      <p:ext uri="{BB962C8B-B14F-4D97-AF65-F5344CB8AC3E}">
        <p14:creationId xmlns:p14="http://schemas.microsoft.com/office/powerpoint/2010/main" val="30949105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wrap="square" lIns="91440" tIns="45720" rIns="91440" bIns="45720" numCol="1" rtlCol="0" anchor="ctr" anchorCtr="0" compatLnSpc="1">
            <a:prstTxWarp prst="textNoShape">
              <a:avLst/>
            </a:prstTxWarp>
            <a:noAutofit/>
          </a:bodyPr>
          <a:lstStyle/>
          <a:p>
            <a:pPr fontAlgn="auto">
              <a:spcAft>
                <a:spcPts val="0"/>
              </a:spcAft>
              <a:defRPr/>
            </a:pPr>
            <a:r>
              <a:rPr lang="id-ID" sz="4400" b="0" kern="1200" spc="-100" dirty="0">
                <a:solidFill>
                  <a:srgbClr val="FFFFFF"/>
                </a:solidFill>
              </a:rPr>
              <a:t>Perancangan Agen Cerdas (lanjutan...)</a:t>
            </a:r>
          </a:p>
        </p:txBody>
      </p:sp>
      <p:sp>
        <p:nvSpPr>
          <p:cNvPr id="3" name="Content Placeholder 2"/>
          <p:cNvSpPr>
            <a:spLocks noGrp="1"/>
          </p:cNvSpPr>
          <p:nvPr>
            <p:ph idx="1"/>
          </p:nvPr>
        </p:nvSpPr>
        <p:spPr/>
        <p:txBody>
          <a:bodyPr vert="horz" wrap="square" lIns="91440" tIns="45720" rIns="91440" bIns="45720" numCol="1" rtlCol="0" anchor="t" anchorCtr="0" compatLnSpc="1">
            <a:prstTxWarp prst="textNoShape">
              <a:avLst/>
            </a:prstTxWarp>
            <a:normAutofit/>
          </a:bodyPr>
          <a:lstStyle/>
          <a:p>
            <a:pPr marL="571500" indent="-457200" fontAlgn="auto">
              <a:spcAft>
                <a:spcPts val="0"/>
              </a:spcAft>
              <a:buClr>
                <a:schemeClr val="accent1"/>
              </a:buClr>
              <a:buFont typeface="+mj-lt"/>
              <a:buAutoNum type="arabicPeriod" startAt="2"/>
              <a:defRPr/>
            </a:pPr>
            <a:r>
              <a:rPr lang="id-ID" sz="3200" b="0" kern="1200" dirty="0">
                <a:solidFill>
                  <a:schemeClr val="tx1"/>
                </a:solidFill>
              </a:rPr>
              <a:t>Agen: sistem diagnosis </a:t>
            </a:r>
            <a:r>
              <a:rPr lang="id-ID" sz="3200" b="0" kern="1200">
                <a:solidFill>
                  <a:schemeClr val="tx1"/>
                </a:solidFill>
              </a:rPr>
              <a:t>Medis </a:t>
            </a:r>
            <a:endParaRPr lang="en-ID" sz="3200" b="0" kern="1200" smtClean="0">
              <a:solidFill>
                <a:schemeClr val="tx1"/>
              </a:solidFill>
            </a:endParaRPr>
          </a:p>
          <a:p>
            <a:pPr marL="114300" indent="0" fontAlgn="auto">
              <a:spcAft>
                <a:spcPts val="0"/>
              </a:spcAft>
              <a:buClr>
                <a:schemeClr val="accent1"/>
              </a:buClr>
              <a:buNone/>
              <a:defRPr/>
            </a:pPr>
            <a:endParaRPr lang="id-ID" sz="3200" b="0" kern="1200" dirty="0">
              <a:solidFill>
                <a:schemeClr val="tx1"/>
              </a:solidFill>
            </a:endParaRPr>
          </a:p>
          <a:p>
            <a:pPr indent="-228600" algn="just" fontAlgn="auto">
              <a:spcAft>
                <a:spcPts val="0"/>
              </a:spcAft>
              <a:buClr>
                <a:schemeClr val="accent1"/>
              </a:buClr>
              <a:buFont typeface="Wingdings" panose="05000000000000000000" pitchFamily="2" charset="2"/>
              <a:buChar char="§"/>
              <a:defRPr/>
            </a:pPr>
            <a:r>
              <a:rPr lang="id-ID" sz="2200" kern="1200" dirty="0">
                <a:solidFill>
                  <a:srgbClr val="FF0000"/>
                </a:solidFill>
              </a:rPr>
              <a:t>P</a:t>
            </a:r>
            <a:r>
              <a:rPr lang="id-ID" sz="2200" kern="1200" dirty="0">
                <a:solidFill>
                  <a:schemeClr val="tx1"/>
                </a:solidFill>
              </a:rPr>
              <a:t>erformance Measure</a:t>
            </a:r>
            <a:r>
              <a:rPr lang="id-ID" sz="2200" b="0" kern="1200" dirty="0">
                <a:solidFill>
                  <a:schemeClr val="tx1"/>
                </a:solidFill>
              </a:rPr>
              <a:t>: Pasien Sehat, meminimalkan biaya, tuntutan hukum </a:t>
            </a:r>
          </a:p>
          <a:p>
            <a:pPr indent="-228600" algn="just" fontAlgn="auto">
              <a:spcAft>
                <a:spcPts val="0"/>
              </a:spcAft>
              <a:buClr>
                <a:schemeClr val="accent1"/>
              </a:buClr>
              <a:buFont typeface="Wingdings" panose="05000000000000000000" pitchFamily="2" charset="2"/>
              <a:buChar char="§"/>
              <a:defRPr/>
            </a:pPr>
            <a:r>
              <a:rPr lang="id-ID" sz="2200" kern="1200" dirty="0">
                <a:solidFill>
                  <a:srgbClr val="FF0000"/>
                </a:solidFill>
              </a:rPr>
              <a:t>E</a:t>
            </a:r>
            <a:r>
              <a:rPr lang="id-ID" sz="2200" kern="1200" dirty="0">
                <a:solidFill>
                  <a:schemeClr val="tx1"/>
                </a:solidFill>
              </a:rPr>
              <a:t>nvironment</a:t>
            </a:r>
            <a:r>
              <a:rPr lang="id-ID" sz="2200" b="0" kern="1200" dirty="0">
                <a:solidFill>
                  <a:schemeClr val="tx1"/>
                </a:solidFill>
              </a:rPr>
              <a:t>: Pasien, rumah sakit, staf</a:t>
            </a:r>
          </a:p>
          <a:p>
            <a:pPr indent="-228600" algn="just" fontAlgn="auto">
              <a:spcAft>
                <a:spcPts val="0"/>
              </a:spcAft>
              <a:buClr>
                <a:schemeClr val="accent1"/>
              </a:buClr>
              <a:buFont typeface="Wingdings" panose="05000000000000000000" pitchFamily="2" charset="2"/>
              <a:buChar char="§"/>
              <a:defRPr/>
            </a:pPr>
            <a:r>
              <a:rPr lang="id-ID" sz="2200" kern="1200" dirty="0">
                <a:solidFill>
                  <a:srgbClr val="FF0000"/>
                </a:solidFill>
              </a:rPr>
              <a:t>A</a:t>
            </a:r>
            <a:r>
              <a:rPr lang="id-ID" sz="2200" kern="1200" dirty="0">
                <a:solidFill>
                  <a:schemeClr val="tx1"/>
                </a:solidFill>
              </a:rPr>
              <a:t>ktuator</a:t>
            </a:r>
            <a:r>
              <a:rPr lang="id-ID" sz="2200" b="0" kern="1200" dirty="0">
                <a:solidFill>
                  <a:schemeClr val="tx1"/>
                </a:solidFill>
              </a:rPr>
              <a:t>: Layar display (pertanyaan, tes, diagnosis, pengobatan, rujukan) </a:t>
            </a:r>
          </a:p>
          <a:p>
            <a:pPr indent="-228600" algn="just" fontAlgn="auto">
              <a:spcAft>
                <a:spcPts val="0"/>
              </a:spcAft>
              <a:buClr>
                <a:schemeClr val="accent1"/>
              </a:buClr>
              <a:buFont typeface="Wingdings" panose="05000000000000000000" pitchFamily="2" charset="2"/>
              <a:buChar char="§"/>
              <a:defRPr/>
            </a:pPr>
            <a:r>
              <a:rPr lang="id-ID" sz="2200" kern="1200" dirty="0">
                <a:solidFill>
                  <a:srgbClr val="FF0000"/>
                </a:solidFill>
              </a:rPr>
              <a:t>S</a:t>
            </a:r>
            <a:r>
              <a:rPr lang="id-ID" sz="2200" kern="1200" dirty="0">
                <a:solidFill>
                  <a:schemeClr val="tx1"/>
                </a:solidFill>
              </a:rPr>
              <a:t>ensor</a:t>
            </a:r>
            <a:r>
              <a:rPr lang="id-ID" sz="2200" b="0" kern="1200" dirty="0">
                <a:solidFill>
                  <a:schemeClr val="tx1"/>
                </a:solidFill>
              </a:rPr>
              <a:t>: Keyboard (masuknya gejala, temuan, jawaban pasien)</a:t>
            </a:r>
          </a:p>
        </p:txBody>
      </p:sp>
    </p:spTree>
    <p:extLst>
      <p:ext uri="{BB962C8B-B14F-4D97-AF65-F5344CB8AC3E}">
        <p14:creationId xmlns:p14="http://schemas.microsoft.com/office/powerpoint/2010/main" val="31135188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wrap="square" lIns="91440" tIns="45720" rIns="91440" bIns="45720" numCol="1" rtlCol="0" anchor="ctr" anchorCtr="0" compatLnSpc="1">
            <a:prstTxWarp prst="textNoShape">
              <a:avLst/>
            </a:prstTxWarp>
            <a:noAutofit/>
          </a:bodyPr>
          <a:lstStyle/>
          <a:p>
            <a:pPr fontAlgn="auto">
              <a:spcAft>
                <a:spcPts val="0"/>
              </a:spcAft>
              <a:defRPr/>
            </a:pPr>
            <a:r>
              <a:rPr lang="id-ID" sz="4400" b="0" kern="1200" spc="-100" dirty="0">
                <a:solidFill>
                  <a:srgbClr val="FFFFFF"/>
                </a:solidFill>
              </a:rPr>
              <a:t>Perancangan Agen Cerdas (lanjutan...)</a:t>
            </a:r>
          </a:p>
        </p:txBody>
      </p:sp>
      <p:sp>
        <p:nvSpPr>
          <p:cNvPr id="3" name="Content Placeholder 2"/>
          <p:cNvSpPr>
            <a:spLocks noGrp="1"/>
          </p:cNvSpPr>
          <p:nvPr>
            <p:ph idx="1"/>
          </p:nvPr>
        </p:nvSpPr>
        <p:spPr/>
        <p:txBody>
          <a:bodyPr vert="horz" wrap="square" lIns="91440" tIns="45720" rIns="91440" bIns="45720" numCol="1" rtlCol="0" anchor="t" anchorCtr="0" compatLnSpc="1">
            <a:prstTxWarp prst="textNoShape">
              <a:avLst/>
            </a:prstTxWarp>
            <a:normAutofit/>
          </a:bodyPr>
          <a:lstStyle/>
          <a:p>
            <a:pPr marL="571500" indent="-457200" algn="just" fontAlgn="auto">
              <a:spcAft>
                <a:spcPts val="0"/>
              </a:spcAft>
              <a:buClr>
                <a:schemeClr val="accent1"/>
              </a:buClr>
              <a:buFont typeface="+mj-lt"/>
              <a:buAutoNum type="arabicPeriod" startAt="3"/>
              <a:defRPr/>
            </a:pPr>
            <a:r>
              <a:rPr lang="id-ID" sz="3200" b="0" kern="1200" dirty="0">
                <a:solidFill>
                  <a:schemeClr val="tx1"/>
                </a:solidFill>
              </a:rPr>
              <a:t>Agen: Part-picking robot (robot pengambil </a:t>
            </a:r>
            <a:r>
              <a:rPr lang="id-ID" sz="3200" b="0" kern="1200">
                <a:solidFill>
                  <a:schemeClr val="tx1"/>
                </a:solidFill>
              </a:rPr>
              <a:t>komponen</a:t>
            </a:r>
            <a:r>
              <a:rPr lang="id-ID" sz="3200" b="0" kern="1200" smtClean="0">
                <a:solidFill>
                  <a:schemeClr val="tx1"/>
                </a:solidFill>
              </a:rPr>
              <a:t>)</a:t>
            </a:r>
            <a:endParaRPr lang="en-ID" sz="3200" b="0" kern="1200" smtClean="0">
              <a:solidFill>
                <a:schemeClr val="tx1"/>
              </a:solidFill>
            </a:endParaRPr>
          </a:p>
          <a:p>
            <a:pPr marL="114300" indent="0" algn="just" fontAlgn="auto">
              <a:spcAft>
                <a:spcPts val="0"/>
              </a:spcAft>
              <a:buClr>
                <a:schemeClr val="accent1"/>
              </a:buClr>
              <a:buNone/>
              <a:defRPr/>
            </a:pPr>
            <a:endParaRPr lang="id-ID" sz="3200" b="0" kern="1200" dirty="0">
              <a:solidFill>
                <a:schemeClr val="tx1"/>
              </a:solidFill>
            </a:endParaRPr>
          </a:p>
          <a:p>
            <a:pPr indent="-228600" algn="just" fontAlgn="auto">
              <a:spcAft>
                <a:spcPts val="0"/>
              </a:spcAft>
              <a:buClr>
                <a:schemeClr val="accent1"/>
              </a:buClr>
              <a:buFont typeface="Arial" panose="020B0604020202020204" pitchFamily="34" charset="0"/>
              <a:buChar char="•"/>
              <a:defRPr/>
            </a:pPr>
            <a:r>
              <a:rPr lang="id-ID" sz="2200" kern="1200" dirty="0">
                <a:solidFill>
                  <a:srgbClr val="FF0000"/>
                </a:solidFill>
              </a:rPr>
              <a:t>P</a:t>
            </a:r>
            <a:r>
              <a:rPr lang="id-ID" sz="2200" kern="1200" dirty="0">
                <a:solidFill>
                  <a:schemeClr val="tx1"/>
                </a:solidFill>
              </a:rPr>
              <a:t>erformance Measure</a:t>
            </a:r>
            <a:r>
              <a:rPr lang="id-ID" sz="2200" b="0" kern="1200" dirty="0">
                <a:solidFill>
                  <a:schemeClr val="tx1"/>
                </a:solidFill>
              </a:rPr>
              <a:t>: Persentase berapa bagian masuk ke kotak yang benar</a:t>
            </a:r>
          </a:p>
          <a:p>
            <a:pPr indent="-228600" algn="just" fontAlgn="auto">
              <a:spcAft>
                <a:spcPts val="0"/>
              </a:spcAft>
              <a:buClr>
                <a:schemeClr val="accent1"/>
              </a:buClr>
              <a:buFont typeface="Arial" panose="020B0604020202020204" pitchFamily="34" charset="0"/>
              <a:buChar char="•"/>
              <a:defRPr/>
            </a:pPr>
            <a:r>
              <a:rPr lang="id-ID" sz="2200" kern="1200" dirty="0">
                <a:solidFill>
                  <a:srgbClr val="FF0000"/>
                </a:solidFill>
              </a:rPr>
              <a:t>E</a:t>
            </a:r>
            <a:r>
              <a:rPr lang="id-ID" sz="2200" kern="1200" dirty="0">
                <a:solidFill>
                  <a:schemeClr val="tx1"/>
                </a:solidFill>
              </a:rPr>
              <a:t>nvironment</a:t>
            </a:r>
            <a:r>
              <a:rPr lang="id-ID" sz="2200" b="0" kern="1200" dirty="0">
                <a:solidFill>
                  <a:schemeClr val="tx1"/>
                </a:solidFill>
              </a:rPr>
              <a:t>: Conveyor, komponen-komponen, kotak komponen</a:t>
            </a:r>
          </a:p>
          <a:p>
            <a:pPr indent="-228600" algn="just" fontAlgn="auto">
              <a:spcAft>
                <a:spcPts val="0"/>
              </a:spcAft>
              <a:buClr>
                <a:schemeClr val="accent1"/>
              </a:buClr>
              <a:buFont typeface="Arial" panose="020B0604020202020204" pitchFamily="34" charset="0"/>
              <a:buChar char="•"/>
              <a:defRPr/>
            </a:pPr>
            <a:r>
              <a:rPr lang="id-ID" sz="2200" kern="1200" dirty="0">
                <a:solidFill>
                  <a:srgbClr val="FF0000"/>
                </a:solidFill>
              </a:rPr>
              <a:t>A</a:t>
            </a:r>
            <a:r>
              <a:rPr lang="id-ID" sz="2200" kern="1200" dirty="0">
                <a:solidFill>
                  <a:schemeClr val="tx1"/>
                </a:solidFill>
              </a:rPr>
              <a:t>ctuator</a:t>
            </a:r>
            <a:r>
              <a:rPr lang="id-ID" sz="2200" b="0" kern="1200" dirty="0">
                <a:solidFill>
                  <a:schemeClr val="tx1"/>
                </a:solidFill>
              </a:rPr>
              <a:t>: lengan dan tangan robot </a:t>
            </a:r>
          </a:p>
          <a:p>
            <a:pPr indent="-228600" algn="just" fontAlgn="auto">
              <a:spcAft>
                <a:spcPts val="0"/>
              </a:spcAft>
              <a:buClr>
                <a:schemeClr val="accent1"/>
              </a:buClr>
              <a:buFont typeface="Arial" panose="020B0604020202020204" pitchFamily="34" charset="0"/>
              <a:buChar char="•"/>
              <a:defRPr/>
            </a:pPr>
            <a:r>
              <a:rPr lang="id-ID" sz="2200" kern="1200" dirty="0">
                <a:solidFill>
                  <a:srgbClr val="FF0000"/>
                </a:solidFill>
              </a:rPr>
              <a:t>S</a:t>
            </a:r>
            <a:r>
              <a:rPr lang="id-ID" sz="2200" kern="1200" dirty="0">
                <a:solidFill>
                  <a:schemeClr val="tx1"/>
                </a:solidFill>
              </a:rPr>
              <a:t>ensor</a:t>
            </a:r>
            <a:r>
              <a:rPr lang="id-ID" sz="2200" b="0" kern="1200" dirty="0">
                <a:solidFill>
                  <a:schemeClr val="tx1"/>
                </a:solidFill>
              </a:rPr>
              <a:t>: Kamera, sensor sudut persendian</a:t>
            </a:r>
          </a:p>
        </p:txBody>
      </p:sp>
    </p:spTree>
    <p:extLst>
      <p:ext uri="{BB962C8B-B14F-4D97-AF65-F5344CB8AC3E}">
        <p14:creationId xmlns:p14="http://schemas.microsoft.com/office/powerpoint/2010/main" val="6347535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wrap="square" lIns="91440" tIns="45720" rIns="91440" bIns="45720" numCol="1" rtlCol="0" anchor="ctr" anchorCtr="0" compatLnSpc="1">
            <a:prstTxWarp prst="textNoShape">
              <a:avLst/>
            </a:prstTxWarp>
            <a:noAutofit/>
          </a:bodyPr>
          <a:lstStyle/>
          <a:p>
            <a:pPr fontAlgn="auto">
              <a:spcAft>
                <a:spcPts val="0"/>
              </a:spcAft>
              <a:defRPr/>
            </a:pPr>
            <a:r>
              <a:rPr lang="id-ID" sz="4600" b="0" kern="1200" spc="-100" dirty="0">
                <a:solidFill>
                  <a:srgbClr val="FFFFFF"/>
                </a:solidFill>
              </a:rPr>
              <a:t>8 Karakteristik Agen</a:t>
            </a:r>
          </a:p>
        </p:txBody>
      </p:sp>
      <p:sp>
        <p:nvSpPr>
          <p:cNvPr id="3" name="Content Placeholder 2"/>
          <p:cNvSpPr>
            <a:spLocks noGrp="1"/>
          </p:cNvSpPr>
          <p:nvPr>
            <p:ph idx="1"/>
          </p:nvPr>
        </p:nvSpPr>
        <p:spPr/>
        <p:txBody>
          <a:bodyPr vert="horz" wrap="square" lIns="91440" tIns="45720" rIns="91440" bIns="45720" numCol="1" rtlCol="0" anchor="t" anchorCtr="0" compatLnSpc="1">
            <a:prstTxWarp prst="textNoShape">
              <a:avLst/>
            </a:prstTxWarp>
            <a:normAutofit/>
          </a:bodyPr>
          <a:lstStyle/>
          <a:p>
            <a:pPr marL="571500" indent="-457200" fontAlgn="auto">
              <a:spcAft>
                <a:spcPts val="0"/>
              </a:spcAft>
              <a:buClr>
                <a:schemeClr val="accent1"/>
              </a:buClr>
              <a:buFont typeface="+mj-lt"/>
              <a:buAutoNum type="arabicPeriod"/>
              <a:defRPr/>
            </a:pPr>
            <a:r>
              <a:rPr lang="id-ID" sz="2200" b="0" kern="1200" smtClean="0">
                <a:solidFill>
                  <a:schemeClr val="tx1"/>
                </a:solidFill>
              </a:rPr>
              <a:t>Autonomous</a:t>
            </a:r>
            <a:endParaRPr lang="en-ID" sz="2200" b="0" kern="1200" smtClean="0">
              <a:solidFill>
                <a:schemeClr val="tx1"/>
              </a:solidFill>
            </a:endParaRPr>
          </a:p>
          <a:p>
            <a:pPr marL="539750" indent="0" fontAlgn="auto">
              <a:spcAft>
                <a:spcPts val="0"/>
              </a:spcAft>
              <a:buClr>
                <a:schemeClr val="accent1"/>
              </a:buClr>
              <a:buNone/>
              <a:defRPr/>
            </a:pPr>
            <a:r>
              <a:rPr lang="id-ID" sz="2200" b="0" kern="1200" smtClean="0">
                <a:solidFill>
                  <a:schemeClr val="tx1"/>
                </a:solidFill>
              </a:rPr>
              <a:t>Agen </a:t>
            </a:r>
            <a:r>
              <a:rPr lang="id-ID" sz="2200" b="0" kern="1200" dirty="0">
                <a:solidFill>
                  <a:schemeClr val="tx1"/>
                </a:solidFill>
              </a:rPr>
              <a:t>berkemampuan untuk melakukan tugasnya dan mengambil keputusan secara mandiri tanpa adanya intervensi dari luar seperti agen lain, manusia ataupun entitas lain.</a:t>
            </a:r>
          </a:p>
          <a:p>
            <a:pPr marL="571500" indent="-457200" algn="just" fontAlgn="auto">
              <a:spcAft>
                <a:spcPts val="0"/>
              </a:spcAft>
              <a:buClr>
                <a:schemeClr val="accent1"/>
              </a:buClr>
              <a:buFont typeface="+mj-lt"/>
              <a:buAutoNum type="arabicPeriod" startAt="2"/>
              <a:defRPr/>
            </a:pPr>
            <a:r>
              <a:rPr lang="sv-SE" sz="2200" b="0" kern="1200" dirty="0">
                <a:solidFill>
                  <a:schemeClr val="tx1"/>
                </a:solidFill>
              </a:rPr>
              <a:t>Reaktif</a:t>
            </a:r>
            <a:endParaRPr lang="id-ID" sz="2200" b="0" kern="1200" dirty="0">
              <a:solidFill>
                <a:schemeClr val="tx1"/>
              </a:solidFill>
            </a:endParaRPr>
          </a:p>
          <a:p>
            <a:pPr marL="539750" indent="0" algn="just" fontAlgn="auto">
              <a:spcAft>
                <a:spcPts val="0"/>
              </a:spcAft>
              <a:buClr>
                <a:schemeClr val="accent1"/>
              </a:buClr>
              <a:buNone/>
              <a:defRPr/>
            </a:pPr>
            <a:r>
              <a:rPr lang="id-ID" sz="2200" b="0" kern="1200" dirty="0">
                <a:solidFill>
                  <a:schemeClr val="tx1"/>
                </a:solidFill>
              </a:rPr>
              <a:t>K</a:t>
            </a:r>
            <a:r>
              <a:rPr lang="sv-SE" sz="2200" b="0" kern="1200" dirty="0">
                <a:solidFill>
                  <a:schemeClr val="tx1"/>
                </a:solidFill>
              </a:rPr>
              <a:t>emampuan agen untuk cepat beradaptasi terhadap perubahan informasi yang ada pada lingkungannya.</a:t>
            </a:r>
            <a:endParaRPr lang="id-ID" sz="2200" b="0" kern="1200" dirty="0">
              <a:solidFill>
                <a:schemeClr val="tx1"/>
              </a:solidFill>
            </a:endParaRPr>
          </a:p>
          <a:p>
            <a:pPr marL="571500" indent="-457200" algn="just" fontAlgn="auto">
              <a:spcAft>
                <a:spcPts val="0"/>
              </a:spcAft>
              <a:buClr>
                <a:schemeClr val="accent1"/>
              </a:buClr>
              <a:buFont typeface="+mj-lt"/>
              <a:buAutoNum type="arabicPeriod" startAt="3"/>
              <a:defRPr/>
            </a:pPr>
            <a:r>
              <a:rPr lang="id-ID" sz="2200" b="0" kern="1200" dirty="0">
                <a:solidFill>
                  <a:schemeClr val="tx1"/>
                </a:solidFill>
              </a:rPr>
              <a:t>Proaktif</a:t>
            </a:r>
          </a:p>
          <a:p>
            <a:pPr marL="539750" indent="0" algn="just" fontAlgn="auto">
              <a:spcAft>
                <a:spcPts val="0"/>
              </a:spcAft>
              <a:buClr>
                <a:schemeClr val="accent1"/>
              </a:buClr>
              <a:buNone/>
              <a:defRPr/>
            </a:pPr>
            <a:r>
              <a:rPr lang="id-ID" sz="2200" b="0" kern="1200" smtClean="0">
                <a:solidFill>
                  <a:schemeClr val="tx1"/>
                </a:solidFill>
              </a:rPr>
              <a:t>Kemampuan </a:t>
            </a:r>
            <a:r>
              <a:rPr lang="id-ID" sz="2200" b="0" kern="1200" dirty="0">
                <a:solidFill>
                  <a:schemeClr val="tx1"/>
                </a:solidFill>
              </a:rPr>
              <a:t>yang berorientasi pada tujuan dengan cara selalu mengambil inisiatif untuk mencapai tujuan. </a:t>
            </a:r>
          </a:p>
          <a:p>
            <a:pPr marL="571500" indent="-457200" algn="just" fontAlgn="auto">
              <a:spcAft>
                <a:spcPts val="0"/>
              </a:spcAft>
              <a:buClr>
                <a:schemeClr val="accent1"/>
              </a:buClr>
              <a:buFont typeface="+mj-lt"/>
              <a:buAutoNum type="arabicPeriod" startAt="4"/>
              <a:defRPr/>
            </a:pPr>
            <a:r>
              <a:rPr lang="id-ID" sz="2200" b="0" kern="1200" dirty="0">
                <a:solidFill>
                  <a:schemeClr val="tx1"/>
                </a:solidFill>
              </a:rPr>
              <a:t>Fleksibel</a:t>
            </a:r>
          </a:p>
          <a:p>
            <a:pPr marL="539750" indent="0" algn="just" fontAlgn="auto">
              <a:spcAft>
                <a:spcPts val="0"/>
              </a:spcAft>
              <a:buClr>
                <a:schemeClr val="accent1"/>
              </a:buClr>
              <a:buNone/>
              <a:defRPr/>
            </a:pPr>
            <a:r>
              <a:rPr lang="id-ID" sz="2200" b="0" kern="1200" dirty="0">
                <a:solidFill>
                  <a:schemeClr val="tx1"/>
                </a:solidFill>
              </a:rPr>
              <a:t>Agen harus mempunyai banyak cara dalam mencapai tujuannya. </a:t>
            </a:r>
          </a:p>
        </p:txBody>
      </p:sp>
    </p:spTree>
    <p:extLst>
      <p:ext uri="{BB962C8B-B14F-4D97-AF65-F5344CB8AC3E}">
        <p14:creationId xmlns:p14="http://schemas.microsoft.com/office/powerpoint/2010/main" val="17294689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wrap="square" lIns="91440" tIns="45720" rIns="91440" bIns="45720" numCol="1" rtlCol="0" anchor="ctr" anchorCtr="0" compatLnSpc="1">
            <a:prstTxWarp prst="textNoShape">
              <a:avLst/>
            </a:prstTxWarp>
            <a:noAutofit/>
          </a:bodyPr>
          <a:lstStyle/>
          <a:p>
            <a:pPr fontAlgn="auto">
              <a:spcAft>
                <a:spcPts val="0"/>
              </a:spcAft>
              <a:defRPr/>
            </a:pPr>
            <a:r>
              <a:rPr lang="id-ID" sz="4600" b="0" kern="1200" spc="-100" dirty="0">
                <a:solidFill>
                  <a:srgbClr val="FFFFFF"/>
                </a:solidFill>
              </a:rPr>
              <a:t>8 Karakteristik Agen (lanjutan...)</a:t>
            </a:r>
          </a:p>
        </p:txBody>
      </p:sp>
      <p:sp>
        <p:nvSpPr>
          <p:cNvPr id="3" name="Content Placeholder 2"/>
          <p:cNvSpPr>
            <a:spLocks noGrp="1"/>
          </p:cNvSpPr>
          <p:nvPr>
            <p:ph idx="1"/>
          </p:nvPr>
        </p:nvSpPr>
        <p:spPr/>
        <p:txBody>
          <a:bodyPr vert="horz" wrap="square" lIns="91440" tIns="45720" rIns="91440" bIns="45720" numCol="1" rtlCol="0" anchor="t" anchorCtr="0" compatLnSpc="1">
            <a:prstTxWarp prst="textNoShape">
              <a:avLst/>
            </a:prstTxWarp>
            <a:normAutofit/>
          </a:bodyPr>
          <a:lstStyle/>
          <a:p>
            <a:pPr marL="571500" indent="-457200" algn="just" fontAlgn="auto">
              <a:spcAft>
                <a:spcPts val="0"/>
              </a:spcAft>
              <a:buClr>
                <a:schemeClr val="accent1"/>
              </a:buClr>
              <a:buFont typeface="+mj-lt"/>
              <a:buAutoNum type="arabicPeriod" startAt="5"/>
              <a:defRPr/>
            </a:pPr>
            <a:r>
              <a:rPr lang="id-ID" sz="2200" b="0" kern="1200" dirty="0">
                <a:solidFill>
                  <a:schemeClr val="tx1"/>
                </a:solidFill>
              </a:rPr>
              <a:t> Robust</a:t>
            </a:r>
          </a:p>
          <a:p>
            <a:pPr marL="625475" indent="0" algn="just" fontAlgn="auto">
              <a:spcAft>
                <a:spcPts val="0"/>
              </a:spcAft>
              <a:buClr>
                <a:schemeClr val="accent1"/>
              </a:buClr>
              <a:buNone/>
              <a:defRPr/>
            </a:pPr>
            <a:r>
              <a:rPr lang="id-ID" sz="2200" b="0" kern="1200" dirty="0">
                <a:solidFill>
                  <a:schemeClr val="tx1"/>
                </a:solidFill>
              </a:rPr>
              <a:t>Agen harus dapat kembali ke kondisi semula jika mengalami kegagalan dalam hal tindakan ataupun dalam menjalankan plan.</a:t>
            </a:r>
          </a:p>
          <a:p>
            <a:pPr marL="571500" indent="-457200" algn="just" fontAlgn="auto">
              <a:spcAft>
                <a:spcPts val="0"/>
              </a:spcAft>
              <a:buClr>
                <a:schemeClr val="accent1"/>
              </a:buClr>
              <a:buFont typeface="+mj-lt"/>
              <a:buAutoNum type="arabicPeriod" startAt="6"/>
              <a:defRPr/>
            </a:pPr>
            <a:r>
              <a:rPr lang="id-ID" sz="2200" b="0" kern="1200" dirty="0">
                <a:solidFill>
                  <a:schemeClr val="tx1"/>
                </a:solidFill>
              </a:rPr>
              <a:t>Rasional</a:t>
            </a:r>
          </a:p>
          <a:p>
            <a:pPr marL="625475" indent="0" algn="just" fontAlgn="auto">
              <a:spcAft>
                <a:spcPts val="0"/>
              </a:spcAft>
              <a:buClr>
                <a:schemeClr val="accent1"/>
              </a:buClr>
              <a:buNone/>
              <a:defRPr/>
            </a:pPr>
            <a:r>
              <a:rPr lang="id-ID" sz="2200" b="0" kern="1200" dirty="0">
                <a:solidFill>
                  <a:schemeClr val="tx1"/>
                </a:solidFill>
              </a:rPr>
              <a:t>Kemampuan untuk bertindak sesuai dengan tugas dan pengetahuannya dengan tidak melakukan hal yang dapat menimbulkan konflik tindakan. </a:t>
            </a:r>
          </a:p>
          <a:p>
            <a:pPr marL="571500" indent="-457200" algn="just" fontAlgn="auto">
              <a:spcAft>
                <a:spcPts val="0"/>
              </a:spcAft>
              <a:buClr>
                <a:schemeClr val="accent1"/>
              </a:buClr>
              <a:buFont typeface="+mj-lt"/>
              <a:buAutoNum type="arabicPeriod" startAt="7"/>
              <a:defRPr/>
            </a:pPr>
            <a:r>
              <a:rPr lang="id-ID" sz="2200" b="0" kern="1200" dirty="0">
                <a:solidFill>
                  <a:schemeClr val="tx1"/>
                </a:solidFill>
              </a:rPr>
              <a:t>Kemampuan berkoordinasi dan berkomunikasi (Social)</a:t>
            </a:r>
          </a:p>
          <a:p>
            <a:pPr marL="625475" indent="0" algn="just" fontAlgn="auto">
              <a:spcAft>
                <a:spcPts val="0"/>
              </a:spcAft>
              <a:buClr>
                <a:schemeClr val="accent1"/>
              </a:buClr>
              <a:buNone/>
              <a:defRPr/>
            </a:pPr>
            <a:r>
              <a:rPr lang="id-ID" sz="2200" b="0" kern="1200" dirty="0">
                <a:solidFill>
                  <a:schemeClr val="tx1"/>
                </a:solidFill>
              </a:rPr>
              <a:t>Dalam melakukan tugasnya, agen memiliki kemampuan untuk berkomunikasi dan berkoordinasi baik dengan manusia maupun dengan agen lain.</a:t>
            </a:r>
          </a:p>
          <a:p>
            <a:pPr marL="571500" indent="-457200" algn="just" fontAlgn="auto">
              <a:spcAft>
                <a:spcPts val="0"/>
              </a:spcAft>
              <a:buClr>
                <a:schemeClr val="accent1"/>
              </a:buClr>
              <a:buFont typeface="+mj-lt"/>
              <a:buAutoNum type="arabicPeriod" startAt="8"/>
              <a:defRPr/>
            </a:pPr>
            <a:r>
              <a:rPr lang="id-ID" sz="2200" b="0" kern="1200" dirty="0">
                <a:solidFill>
                  <a:schemeClr val="tx1"/>
                </a:solidFill>
              </a:rPr>
              <a:t>Situated</a:t>
            </a:r>
          </a:p>
          <a:p>
            <a:pPr marL="625475" indent="0" algn="just" fontAlgn="auto">
              <a:spcAft>
                <a:spcPts val="0"/>
              </a:spcAft>
              <a:buClr>
                <a:schemeClr val="accent1"/>
              </a:buClr>
              <a:buNone/>
              <a:defRPr/>
            </a:pPr>
            <a:r>
              <a:rPr lang="id-ID" sz="2200" b="0" kern="1200" dirty="0">
                <a:solidFill>
                  <a:schemeClr val="tx1"/>
                </a:solidFill>
              </a:rPr>
              <a:t>Agen harus berada dan berjalan di lingkungan tertentu.</a:t>
            </a:r>
          </a:p>
        </p:txBody>
      </p:sp>
    </p:spTree>
    <p:extLst>
      <p:ext uri="{BB962C8B-B14F-4D97-AF65-F5344CB8AC3E}">
        <p14:creationId xmlns:p14="http://schemas.microsoft.com/office/powerpoint/2010/main" val="31508849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wrap="square" lIns="91440" tIns="45720" rIns="91440" bIns="45720" numCol="1" rtlCol="0" anchor="ctr" anchorCtr="0" compatLnSpc="1">
            <a:prstTxWarp prst="textNoShape">
              <a:avLst/>
            </a:prstTxWarp>
            <a:noAutofit/>
          </a:bodyPr>
          <a:lstStyle/>
          <a:p>
            <a:pPr fontAlgn="auto">
              <a:spcAft>
                <a:spcPts val="0"/>
              </a:spcAft>
              <a:defRPr/>
            </a:pPr>
            <a:r>
              <a:rPr lang="id-ID" sz="4600" b="0" kern="1200" spc="-100" dirty="0">
                <a:solidFill>
                  <a:srgbClr val="FFFFFF"/>
                </a:solidFill>
              </a:rPr>
              <a:t>Arsitektur Agen</a:t>
            </a:r>
          </a:p>
        </p:txBody>
      </p:sp>
      <p:sp>
        <p:nvSpPr>
          <p:cNvPr id="3" name="Content Placeholder 2"/>
          <p:cNvSpPr>
            <a:spLocks noGrp="1"/>
          </p:cNvSpPr>
          <p:nvPr>
            <p:ph idx="1"/>
          </p:nvPr>
        </p:nvSpPr>
        <p:spPr/>
        <p:txBody>
          <a:bodyPr vert="horz" wrap="square" lIns="91440" tIns="45720" rIns="91440" bIns="45720" numCol="1" rtlCol="0" anchor="t" anchorCtr="0" compatLnSpc="1">
            <a:prstTxWarp prst="textNoShape">
              <a:avLst/>
            </a:prstTxWarp>
            <a:normAutofit/>
          </a:bodyPr>
          <a:lstStyle/>
          <a:p>
            <a:pPr marL="628650" lvl="1" indent="-514350" fontAlgn="auto">
              <a:spcAft>
                <a:spcPts val="0"/>
              </a:spcAft>
              <a:buClr>
                <a:schemeClr val="accent1"/>
              </a:buClr>
              <a:buFont typeface="+mj-lt"/>
              <a:buAutoNum type="arabicPeriod"/>
              <a:defRPr/>
            </a:pPr>
            <a:r>
              <a:rPr lang="en-US" sz="2800" kern="1200" dirty="0">
                <a:latin typeface="+mn-lt"/>
                <a:ea typeface="+mn-ea"/>
                <a:cs typeface="+mn-cs"/>
              </a:rPr>
              <a:t>Black Box : </a:t>
            </a:r>
            <a:endParaRPr lang="id-ID" sz="2800" kern="1200" dirty="0">
              <a:latin typeface="+mn-lt"/>
              <a:ea typeface="+mn-ea"/>
              <a:cs typeface="+mn-cs"/>
            </a:endParaRPr>
          </a:p>
          <a:p>
            <a:pPr marL="530225" lvl="2" indent="-530225" algn="just" fontAlgn="auto">
              <a:spcAft>
                <a:spcPts val="0"/>
              </a:spcAft>
              <a:buClr>
                <a:schemeClr val="accent3"/>
              </a:buClr>
              <a:buFont typeface="Wingdings" panose="05000000000000000000" pitchFamily="2" charset="2"/>
              <a:buChar char="ü"/>
              <a:defRPr/>
            </a:pPr>
            <a:r>
              <a:rPr lang="en-US" sz="2000" kern="1200" dirty="0" err="1">
                <a:latin typeface="+mn-lt"/>
                <a:ea typeface="+mn-ea"/>
                <a:cs typeface="+mn-cs"/>
              </a:rPr>
              <a:t>Pada</a:t>
            </a:r>
            <a:r>
              <a:rPr lang="en-US" sz="2000" kern="1200" dirty="0">
                <a:latin typeface="+mn-lt"/>
                <a:ea typeface="+mn-ea"/>
                <a:cs typeface="+mn-cs"/>
              </a:rPr>
              <a:t> </a:t>
            </a:r>
            <a:r>
              <a:rPr lang="en-US" sz="2000" kern="1200" dirty="0" err="1">
                <a:latin typeface="+mn-lt"/>
                <a:ea typeface="+mn-ea"/>
                <a:cs typeface="+mn-cs"/>
              </a:rPr>
              <a:t>konsep</a:t>
            </a:r>
            <a:r>
              <a:rPr lang="en-US" sz="2000" kern="1200" dirty="0">
                <a:latin typeface="+mn-lt"/>
                <a:ea typeface="+mn-ea"/>
                <a:cs typeface="+mn-cs"/>
              </a:rPr>
              <a:t> </a:t>
            </a:r>
            <a:r>
              <a:rPr lang="en-US" sz="2000" i="1" kern="1200" dirty="0">
                <a:latin typeface="+mn-lt"/>
                <a:ea typeface="+mn-ea"/>
                <a:cs typeface="+mn-cs"/>
              </a:rPr>
              <a:t>black box</a:t>
            </a:r>
            <a:r>
              <a:rPr lang="en-US" sz="2000" kern="1200" dirty="0">
                <a:latin typeface="+mn-lt"/>
                <a:ea typeface="+mn-ea"/>
                <a:cs typeface="+mn-cs"/>
              </a:rPr>
              <a:t>,</a:t>
            </a:r>
            <a:r>
              <a:rPr lang="id-ID" sz="2000" kern="1200" dirty="0">
                <a:latin typeface="+mn-lt"/>
                <a:ea typeface="+mn-ea"/>
                <a:cs typeface="+mn-cs"/>
              </a:rPr>
              <a:t> </a:t>
            </a:r>
            <a:r>
              <a:rPr lang="en-US" sz="2000" kern="1200" dirty="0" err="1">
                <a:latin typeface="+mn-lt"/>
                <a:ea typeface="+mn-ea"/>
                <a:cs typeface="+mn-cs"/>
              </a:rPr>
              <a:t>agen</a:t>
            </a:r>
            <a:r>
              <a:rPr lang="en-US" sz="2000" kern="1200" dirty="0">
                <a:latin typeface="+mn-lt"/>
                <a:ea typeface="+mn-ea"/>
                <a:cs typeface="+mn-cs"/>
              </a:rPr>
              <a:t> </a:t>
            </a:r>
            <a:r>
              <a:rPr lang="en-US" sz="2000" kern="1200" dirty="0" err="1">
                <a:latin typeface="+mn-lt"/>
                <a:ea typeface="+mn-ea"/>
                <a:cs typeface="+mn-cs"/>
              </a:rPr>
              <a:t>menerima</a:t>
            </a:r>
            <a:r>
              <a:rPr lang="en-US" sz="2000" kern="1200" dirty="0">
                <a:latin typeface="+mn-lt"/>
                <a:ea typeface="+mn-ea"/>
                <a:cs typeface="+mn-cs"/>
              </a:rPr>
              <a:t> </a:t>
            </a:r>
            <a:r>
              <a:rPr lang="en-US" sz="2000" kern="1200" dirty="0" err="1">
                <a:latin typeface="+mn-lt"/>
                <a:ea typeface="+mn-ea"/>
                <a:cs typeface="+mn-cs"/>
              </a:rPr>
              <a:t>masukan</a:t>
            </a:r>
            <a:r>
              <a:rPr lang="id-ID" sz="2000" kern="1200" dirty="0">
                <a:latin typeface="+mn-lt"/>
                <a:ea typeface="+mn-ea"/>
                <a:cs typeface="+mn-cs"/>
              </a:rPr>
              <a:t> </a:t>
            </a:r>
            <a:r>
              <a:rPr lang="en-US" sz="2000" kern="1200" dirty="0">
                <a:latin typeface="+mn-lt"/>
                <a:ea typeface="+mn-ea"/>
                <a:cs typeface="+mn-cs"/>
              </a:rPr>
              <a:t>(</a:t>
            </a:r>
            <a:r>
              <a:rPr lang="en-US" sz="2000" i="1" kern="1200" dirty="0">
                <a:latin typeface="+mn-lt"/>
                <a:ea typeface="+mn-ea"/>
                <a:cs typeface="+mn-cs"/>
              </a:rPr>
              <a:t>percepts</a:t>
            </a:r>
            <a:r>
              <a:rPr lang="en-US" sz="2000" kern="1200" dirty="0">
                <a:latin typeface="+mn-lt"/>
                <a:ea typeface="+mn-ea"/>
                <a:cs typeface="+mn-cs"/>
              </a:rPr>
              <a:t>) </a:t>
            </a:r>
            <a:r>
              <a:rPr lang="en-US" sz="2000" kern="1200" dirty="0" err="1">
                <a:latin typeface="+mn-lt"/>
                <a:ea typeface="+mn-ea"/>
                <a:cs typeface="+mn-cs"/>
              </a:rPr>
              <a:t>dari</a:t>
            </a:r>
            <a:r>
              <a:rPr lang="en-US" sz="2000" kern="1200" dirty="0">
                <a:latin typeface="+mn-lt"/>
                <a:ea typeface="+mn-ea"/>
                <a:cs typeface="+mn-cs"/>
              </a:rPr>
              <a:t> </a:t>
            </a:r>
            <a:r>
              <a:rPr lang="en-US" sz="2000" kern="1200" dirty="0" err="1">
                <a:latin typeface="+mn-lt"/>
                <a:ea typeface="+mn-ea"/>
                <a:cs typeface="+mn-cs"/>
              </a:rPr>
              <a:t>luar</a:t>
            </a:r>
            <a:r>
              <a:rPr lang="en-US" sz="2000" kern="1200" dirty="0">
                <a:latin typeface="+mn-lt"/>
                <a:ea typeface="+mn-ea"/>
                <a:cs typeface="+mn-cs"/>
              </a:rPr>
              <a:t> </a:t>
            </a:r>
            <a:r>
              <a:rPr lang="en-US" sz="2000" kern="1200" dirty="0" err="1">
                <a:latin typeface="+mn-lt"/>
                <a:ea typeface="+mn-ea"/>
                <a:cs typeface="+mn-cs"/>
              </a:rPr>
              <a:t>lalu</a:t>
            </a:r>
            <a:r>
              <a:rPr lang="en-US" sz="2000" kern="1200" dirty="0">
                <a:latin typeface="+mn-lt"/>
                <a:ea typeface="+mn-ea"/>
                <a:cs typeface="+mn-cs"/>
              </a:rPr>
              <a:t> </a:t>
            </a:r>
            <a:r>
              <a:rPr lang="id-ID" sz="2000" kern="1200" dirty="0">
                <a:latin typeface="+mn-lt"/>
                <a:ea typeface="+mn-ea"/>
                <a:cs typeface="+mn-cs"/>
              </a:rPr>
              <a:t> </a:t>
            </a:r>
            <a:r>
              <a:rPr lang="en-US" sz="2000" kern="1200" dirty="0" err="1">
                <a:latin typeface="+mn-lt"/>
                <a:ea typeface="+mn-ea"/>
                <a:cs typeface="+mn-cs"/>
              </a:rPr>
              <a:t>memprosesnya</a:t>
            </a:r>
            <a:r>
              <a:rPr lang="en-US" sz="2000" kern="1200" dirty="0">
                <a:latin typeface="+mn-lt"/>
                <a:ea typeface="+mn-ea"/>
                <a:cs typeface="+mn-cs"/>
              </a:rPr>
              <a:t> </a:t>
            </a:r>
            <a:r>
              <a:rPr lang="en-US" sz="2000" kern="1200" dirty="0" err="1">
                <a:latin typeface="+mn-lt"/>
                <a:ea typeface="+mn-ea"/>
                <a:cs typeface="+mn-cs"/>
              </a:rPr>
              <a:t>sehingga</a:t>
            </a:r>
            <a:r>
              <a:rPr lang="en-US" sz="2000" kern="1200" dirty="0">
                <a:latin typeface="+mn-lt"/>
                <a:ea typeface="+mn-ea"/>
                <a:cs typeface="+mn-cs"/>
              </a:rPr>
              <a:t> </a:t>
            </a:r>
            <a:r>
              <a:rPr lang="en-US" sz="2000" kern="1200" dirty="0" err="1">
                <a:latin typeface="+mn-lt"/>
                <a:ea typeface="+mn-ea"/>
                <a:cs typeface="+mn-cs"/>
              </a:rPr>
              <a:t>bisa</a:t>
            </a:r>
            <a:r>
              <a:rPr lang="en-US" sz="2000" kern="1200" dirty="0">
                <a:latin typeface="+mn-lt"/>
                <a:ea typeface="+mn-ea"/>
                <a:cs typeface="+mn-cs"/>
              </a:rPr>
              <a:t> </a:t>
            </a:r>
            <a:r>
              <a:rPr lang="en-US" sz="2000" kern="1200" dirty="0" err="1">
                <a:latin typeface="+mn-lt"/>
                <a:ea typeface="+mn-ea"/>
                <a:cs typeface="+mn-cs"/>
              </a:rPr>
              <a:t>dihasilkan</a:t>
            </a:r>
            <a:r>
              <a:rPr lang="en-US" sz="2000" kern="1200" dirty="0">
                <a:latin typeface="+mn-lt"/>
                <a:ea typeface="+mn-ea"/>
                <a:cs typeface="+mn-cs"/>
              </a:rPr>
              <a:t> </a:t>
            </a:r>
            <a:r>
              <a:rPr lang="en-US" sz="2000" kern="1200" dirty="0" err="1">
                <a:latin typeface="+mn-lt"/>
                <a:ea typeface="+mn-ea"/>
                <a:cs typeface="+mn-cs"/>
              </a:rPr>
              <a:t>keluaran</a:t>
            </a:r>
            <a:r>
              <a:rPr lang="id-ID" sz="2000" kern="1200" dirty="0">
                <a:latin typeface="+mn-lt"/>
                <a:ea typeface="+mn-ea"/>
                <a:cs typeface="+mn-cs"/>
              </a:rPr>
              <a:t> </a:t>
            </a:r>
            <a:r>
              <a:rPr lang="en-US" sz="2000" kern="1200" dirty="0">
                <a:latin typeface="+mn-lt"/>
                <a:ea typeface="+mn-ea"/>
                <a:cs typeface="+mn-cs"/>
              </a:rPr>
              <a:t>(</a:t>
            </a:r>
            <a:r>
              <a:rPr lang="en-US" sz="2000" i="1" kern="1200" dirty="0">
                <a:latin typeface="+mn-lt"/>
                <a:ea typeface="+mn-ea"/>
                <a:cs typeface="+mn-cs"/>
              </a:rPr>
              <a:t>action</a:t>
            </a:r>
            <a:r>
              <a:rPr lang="en-US" sz="2000" kern="1200" dirty="0">
                <a:latin typeface="+mn-lt"/>
                <a:ea typeface="+mn-ea"/>
                <a:cs typeface="+mn-cs"/>
              </a:rPr>
              <a:t>) yang </a:t>
            </a:r>
            <a:r>
              <a:rPr lang="en-US" sz="2000" kern="1200" dirty="0" err="1">
                <a:latin typeface="+mn-lt"/>
                <a:ea typeface="+mn-ea"/>
                <a:cs typeface="+mn-cs"/>
              </a:rPr>
              <a:t>berdasarkan</a:t>
            </a:r>
            <a:r>
              <a:rPr lang="en-US" sz="2000" kern="1200" dirty="0">
                <a:latin typeface="+mn-lt"/>
                <a:ea typeface="+mn-ea"/>
                <a:cs typeface="+mn-cs"/>
              </a:rPr>
              <a:t> </a:t>
            </a:r>
            <a:r>
              <a:rPr lang="en-US" sz="2000" kern="1200" dirty="0" err="1">
                <a:latin typeface="+mn-lt"/>
                <a:ea typeface="+mn-ea"/>
                <a:cs typeface="+mn-cs"/>
              </a:rPr>
              <a:t>masukan</a:t>
            </a:r>
            <a:r>
              <a:rPr lang="en-US" sz="2000" kern="1200" dirty="0">
                <a:latin typeface="+mn-lt"/>
                <a:ea typeface="+mn-ea"/>
                <a:cs typeface="+mn-cs"/>
              </a:rPr>
              <a:t> </a:t>
            </a:r>
            <a:r>
              <a:rPr lang="en-US" sz="2000" kern="1200" dirty="0" err="1">
                <a:latin typeface="+mn-lt"/>
                <a:ea typeface="+mn-ea"/>
                <a:cs typeface="+mn-cs"/>
              </a:rPr>
              <a:t>tadi</a:t>
            </a:r>
            <a:r>
              <a:rPr lang="en-US" sz="2000" kern="1200" dirty="0">
                <a:latin typeface="+mn-lt"/>
                <a:ea typeface="+mn-ea"/>
                <a:cs typeface="+mn-cs"/>
              </a:rPr>
              <a:t>. </a:t>
            </a:r>
          </a:p>
          <a:p>
            <a:pPr marL="530225" lvl="2" indent="-530225" algn="just" fontAlgn="auto">
              <a:spcAft>
                <a:spcPts val="0"/>
              </a:spcAft>
              <a:buClr>
                <a:schemeClr val="accent3"/>
              </a:buClr>
              <a:buFont typeface="Wingdings" panose="05000000000000000000" pitchFamily="2" charset="2"/>
              <a:buChar char="ü"/>
              <a:defRPr/>
            </a:pPr>
            <a:r>
              <a:rPr lang="nb-NO" sz="2000" kern="1200" dirty="0">
                <a:latin typeface="+mn-lt"/>
                <a:ea typeface="+mn-ea"/>
                <a:cs typeface="+mn-cs"/>
              </a:rPr>
              <a:t>Brenner mengemukan suatu model untuk proses ini yang berisi </a:t>
            </a:r>
            <a:r>
              <a:rPr lang="en-US" sz="2000" kern="1200" dirty="0" err="1">
                <a:latin typeface="+mn-lt"/>
                <a:ea typeface="+mn-ea"/>
                <a:cs typeface="+mn-cs"/>
              </a:rPr>
              <a:t>tahapan</a:t>
            </a:r>
            <a:r>
              <a:rPr lang="en-US" sz="2000" kern="1200" dirty="0">
                <a:latin typeface="+mn-lt"/>
                <a:ea typeface="+mn-ea"/>
                <a:cs typeface="+mn-cs"/>
              </a:rPr>
              <a:t>  : </a:t>
            </a:r>
            <a:r>
              <a:rPr lang="en-US" sz="2000" i="1" kern="1200" dirty="0">
                <a:latin typeface="+mn-lt"/>
                <a:ea typeface="+mn-ea"/>
                <a:cs typeface="+mn-cs"/>
              </a:rPr>
              <a:t>interaction, information fusion(</a:t>
            </a:r>
            <a:r>
              <a:rPr lang="en-US" sz="2000" i="1" kern="1200" dirty="0" err="1">
                <a:latin typeface="+mn-lt"/>
                <a:ea typeface="+mn-ea"/>
                <a:cs typeface="+mn-cs"/>
              </a:rPr>
              <a:t>peleburan</a:t>
            </a:r>
            <a:r>
              <a:rPr lang="en-US" sz="2000" i="1" kern="1200" dirty="0">
                <a:latin typeface="+mn-lt"/>
                <a:ea typeface="+mn-ea"/>
                <a:cs typeface="+mn-cs"/>
              </a:rPr>
              <a:t>, </a:t>
            </a:r>
            <a:r>
              <a:rPr lang="en-US" sz="2000" i="1" kern="1200" dirty="0" err="1">
                <a:latin typeface="+mn-lt"/>
                <a:ea typeface="+mn-ea"/>
                <a:cs typeface="+mn-cs"/>
              </a:rPr>
              <a:t>penyatuan</a:t>
            </a:r>
            <a:r>
              <a:rPr lang="en-US" sz="2000" i="1" kern="1200" dirty="0">
                <a:latin typeface="+mn-lt"/>
                <a:ea typeface="+mn-ea"/>
                <a:cs typeface="+mn-cs"/>
              </a:rPr>
              <a:t>), information processing </a:t>
            </a:r>
            <a:r>
              <a:rPr lang="en-US" sz="2000" kern="1200" dirty="0" err="1">
                <a:latin typeface="+mn-lt"/>
                <a:ea typeface="+mn-ea"/>
                <a:cs typeface="+mn-cs"/>
              </a:rPr>
              <a:t>dan</a:t>
            </a:r>
            <a:r>
              <a:rPr lang="en-US" sz="2000" kern="1200" dirty="0">
                <a:latin typeface="+mn-lt"/>
                <a:ea typeface="+mn-ea"/>
                <a:cs typeface="+mn-cs"/>
              </a:rPr>
              <a:t> </a:t>
            </a:r>
            <a:r>
              <a:rPr lang="en-US" sz="2000" i="1" kern="1200" dirty="0">
                <a:latin typeface="+mn-lt"/>
                <a:ea typeface="+mn-ea"/>
                <a:cs typeface="+mn-cs"/>
              </a:rPr>
              <a:t>action</a:t>
            </a:r>
            <a:r>
              <a:rPr lang="en-US" sz="2000" kern="1200" dirty="0">
                <a:latin typeface="+mn-lt"/>
                <a:ea typeface="+mn-ea"/>
                <a:cs typeface="+mn-cs"/>
              </a:rPr>
              <a:t>.</a:t>
            </a:r>
          </a:p>
          <a:p>
            <a:pPr marL="114300" lvl="1" indent="0" fontAlgn="auto">
              <a:spcAft>
                <a:spcPts val="0"/>
              </a:spcAft>
              <a:buClr>
                <a:schemeClr val="accent1"/>
              </a:buClr>
              <a:buNone/>
              <a:defRPr/>
            </a:pPr>
            <a:endParaRPr lang="en-US" sz="2800" kern="1200" dirty="0">
              <a:latin typeface="+mn-lt"/>
              <a:ea typeface="+mn-ea"/>
              <a:cs typeface="+mn-cs"/>
            </a:endParaRPr>
          </a:p>
        </p:txBody>
      </p:sp>
      <p:pic>
        <p:nvPicPr>
          <p:cNvPr id="24580" name="Picture 2"/>
          <p:cNvPicPr>
            <a:picLocks noChangeAspect="1"/>
          </p:cNvPicPr>
          <p:nvPr/>
        </p:nvPicPr>
        <p:blipFill>
          <a:blip r:embed="rId2"/>
          <a:stretch>
            <a:fillRect/>
          </a:stretch>
        </p:blipFill>
        <p:spPr>
          <a:xfrm>
            <a:off x="2711450" y="4292601"/>
            <a:ext cx="6192838" cy="2016125"/>
          </a:xfrm>
          <a:prstGeom prst="rect">
            <a:avLst/>
          </a:prstGeom>
          <a:noFill/>
          <a:ln w="9525">
            <a:noFill/>
          </a:ln>
        </p:spPr>
      </p:pic>
    </p:spTree>
    <p:extLst>
      <p:ext uri="{BB962C8B-B14F-4D97-AF65-F5344CB8AC3E}">
        <p14:creationId xmlns:p14="http://schemas.microsoft.com/office/powerpoint/2010/main" val="2310262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wrap="square" lIns="91440" tIns="45720" rIns="91440" bIns="45720" numCol="1" rtlCol="0" anchor="ctr" anchorCtr="0" compatLnSpc="1">
            <a:prstTxWarp prst="textNoShape">
              <a:avLst/>
            </a:prstTxWarp>
            <a:noAutofit/>
          </a:bodyPr>
          <a:lstStyle/>
          <a:p>
            <a:pPr fontAlgn="auto">
              <a:spcAft>
                <a:spcPts val="0"/>
              </a:spcAft>
              <a:defRPr/>
            </a:pPr>
            <a:r>
              <a:rPr lang="id-ID" sz="4600" b="0" kern="1200" spc="-100" dirty="0">
                <a:solidFill>
                  <a:srgbClr val="FFFFFF"/>
                </a:solidFill>
              </a:rPr>
              <a:t>Arsitektur Agen (lanjutan...)</a:t>
            </a:r>
          </a:p>
        </p:txBody>
      </p:sp>
      <p:sp>
        <p:nvSpPr>
          <p:cNvPr id="3" name="Content Placeholder 2"/>
          <p:cNvSpPr>
            <a:spLocks noGrp="1"/>
          </p:cNvSpPr>
          <p:nvPr>
            <p:ph idx="1"/>
          </p:nvPr>
        </p:nvSpPr>
        <p:spPr/>
        <p:txBody>
          <a:bodyPr vert="horz" wrap="square" lIns="91440" tIns="45720" rIns="91440" bIns="45720" numCol="1" rtlCol="0" anchor="t" anchorCtr="0" compatLnSpc="1">
            <a:prstTxWarp prst="textNoShape">
              <a:avLst/>
            </a:prstTxWarp>
            <a:normAutofit/>
          </a:bodyPr>
          <a:lstStyle/>
          <a:p>
            <a:pPr marL="514350" lvl="1" indent="-514350" algn="just" fontAlgn="auto">
              <a:spcAft>
                <a:spcPts val="0"/>
              </a:spcAft>
              <a:buClr>
                <a:schemeClr val="accent2"/>
              </a:buClr>
              <a:buFont typeface="+mj-lt"/>
              <a:buAutoNum type="arabicPeriod" startAt="2"/>
              <a:defRPr/>
            </a:pPr>
            <a:r>
              <a:rPr lang="en-US" sz="2800" kern="1200" dirty="0">
                <a:latin typeface="+mn-lt"/>
                <a:ea typeface="+mn-ea"/>
                <a:cs typeface="+mn-cs"/>
              </a:rPr>
              <a:t>BDI </a:t>
            </a:r>
            <a:r>
              <a:rPr lang="id-ID" sz="2800" kern="1200" dirty="0">
                <a:latin typeface="+mn-lt"/>
                <a:ea typeface="+mn-ea"/>
                <a:cs typeface="+mn-cs"/>
              </a:rPr>
              <a:t>(Belief, Desire, Intention) </a:t>
            </a:r>
            <a:r>
              <a:rPr lang="en-US" sz="2800" kern="1200" dirty="0">
                <a:latin typeface="+mn-lt"/>
                <a:ea typeface="+mn-ea"/>
                <a:cs typeface="+mn-cs"/>
              </a:rPr>
              <a:t>Agent : </a:t>
            </a:r>
          </a:p>
          <a:p>
            <a:pPr marL="546100" lvl="2" indent="-457200" algn="just" fontAlgn="auto">
              <a:spcAft>
                <a:spcPts val="0"/>
              </a:spcAft>
              <a:buClr>
                <a:schemeClr val="accent3"/>
              </a:buClr>
              <a:buFont typeface="+mj-lt"/>
              <a:buAutoNum type="arabicPeriod"/>
              <a:defRPr/>
            </a:pPr>
            <a:r>
              <a:rPr lang="en-US" sz="2400" kern="1200" dirty="0" err="1">
                <a:latin typeface="+mn-lt"/>
                <a:ea typeface="+mn-ea"/>
                <a:cs typeface="+mn-cs"/>
              </a:rPr>
              <a:t>Kepercayaan</a:t>
            </a:r>
            <a:r>
              <a:rPr lang="en-US" sz="2400" kern="1200" dirty="0">
                <a:latin typeface="+mn-lt"/>
                <a:ea typeface="+mn-ea"/>
                <a:cs typeface="+mn-cs"/>
              </a:rPr>
              <a:t> </a:t>
            </a:r>
            <a:r>
              <a:rPr lang="en-US" sz="2400" kern="1200" dirty="0" err="1">
                <a:latin typeface="+mn-lt"/>
                <a:ea typeface="+mn-ea"/>
                <a:cs typeface="+mn-cs"/>
              </a:rPr>
              <a:t>atau</a:t>
            </a:r>
            <a:r>
              <a:rPr lang="en-US" sz="2400" kern="1200" dirty="0">
                <a:latin typeface="+mn-lt"/>
                <a:ea typeface="+mn-ea"/>
                <a:cs typeface="+mn-cs"/>
              </a:rPr>
              <a:t> Belief</a:t>
            </a:r>
            <a:r>
              <a:rPr lang="en-US" sz="2400" i="1" kern="1200" dirty="0">
                <a:latin typeface="+mn-lt"/>
                <a:ea typeface="+mn-ea"/>
                <a:cs typeface="+mn-cs"/>
              </a:rPr>
              <a:t> :</a:t>
            </a:r>
          </a:p>
          <a:p>
            <a:pPr marL="900430" lvl="3" indent="-250825" algn="just" fontAlgn="auto">
              <a:spcAft>
                <a:spcPts val="0"/>
              </a:spcAft>
              <a:buClr>
                <a:schemeClr val="accent4"/>
              </a:buClr>
              <a:buFont typeface="Wingdings" panose="05000000000000000000" pitchFamily="2" charset="2"/>
              <a:buChar char="§"/>
              <a:defRPr/>
            </a:pPr>
            <a:r>
              <a:rPr lang="en-US" sz="2400" kern="1200" dirty="0" err="1">
                <a:latin typeface="+mn-lt"/>
                <a:ea typeface="+mn-ea"/>
                <a:cs typeface="+mn-cs"/>
              </a:rPr>
              <a:t>Apa-apa</a:t>
            </a:r>
            <a:r>
              <a:rPr lang="en-US" sz="2400" kern="1200" dirty="0">
                <a:latin typeface="+mn-lt"/>
                <a:ea typeface="+mn-ea"/>
                <a:cs typeface="+mn-cs"/>
              </a:rPr>
              <a:t> </a:t>
            </a:r>
            <a:r>
              <a:rPr lang="en-US" sz="2400" kern="1200" dirty="0" err="1">
                <a:latin typeface="+mn-lt"/>
                <a:ea typeface="+mn-ea"/>
                <a:cs typeface="+mn-cs"/>
              </a:rPr>
              <a:t>saja</a:t>
            </a:r>
            <a:r>
              <a:rPr lang="en-US" sz="2400" kern="1200" dirty="0">
                <a:latin typeface="+mn-lt"/>
                <a:ea typeface="+mn-ea"/>
                <a:cs typeface="+mn-cs"/>
              </a:rPr>
              <a:t> </a:t>
            </a:r>
            <a:r>
              <a:rPr lang="en-US" sz="2400" b="1" u="sng" kern="1200" dirty="0">
                <a:latin typeface="+mn-lt"/>
                <a:ea typeface="+mn-ea"/>
                <a:cs typeface="+mn-cs"/>
              </a:rPr>
              <a:t>yang </a:t>
            </a:r>
            <a:r>
              <a:rPr lang="en-US" sz="2400" b="1" u="sng" kern="1200" dirty="0" err="1">
                <a:latin typeface="+mn-lt"/>
                <a:ea typeface="+mn-ea"/>
                <a:cs typeface="+mn-cs"/>
              </a:rPr>
              <a:t>diketahui</a:t>
            </a:r>
            <a:r>
              <a:rPr lang="en-US" sz="2400" b="1" u="sng" kern="1200" dirty="0">
                <a:latin typeface="+mn-lt"/>
                <a:ea typeface="+mn-ea"/>
                <a:cs typeface="+mn-cs"/>
              </a:rPr>
              <a:t> </a:t>
            </a:r>
            <a:r>
              <a:rPr lang="en-US" sz="2400" kern="1200" dirty="0" err="1">
                <a:latin typeface="+mn-lt"/>
                <a:ea typeface="+mn-ea"/>
                <a:cs typeface="+mn-cs"/>
              </a:rPr>
              <a:t>dan</a:t>
            </a:r>
            <a:r>
              <a:rPr lang="en-US" sz="2400" kern="1200" dirty="0">
                <a:latin typeface="+mn-lt"/>
                <a:ea typeface="+mn-ea"/>
                <a:cs typeface="+mn-cs"/>
              </a:rPr>
              <a:t> </a:t>
            </a:r>
            <a:r>
              <a:rPr lang="en-US" sz="2400" b="1" u="sng" kern="1200" dirty="0" err="1">
                <a:latin typeface="+mn-lt"/>
                <a:ea typeface="+mn-ea"/>
                <a:cs typeface="+mn-cs"/>
              </a:rPr>
              <a:t>tidak</a:t>
            </a:r>
            <a:r>
              <a:rPr lang="en-US" sz="2400" b="1" u="sng" kern="1200" dirty="0">
                <a:latin typeface="+mn-lt"/>
                <a:ea typeface="+mn-ea"/>
                <a:cs typeface="+mn-cs"/>
              </a:rPr>
              <a:t> </a:t>
            </a:r>
            <a:r>
              <a:rPr lang="en-US" sz="2400" b="1" u="sng" kern="1200" dirty="0" err="1">
                <a:latin typeface="+mn-lt"/>
                <a:ea typeface="+mn-ea"/>
                <a:cs typeface="+mn-cs"/>
              </a:rPr>
              <a:t>diketa</a:t>
            </a:r>
            <a:r>
              <a:rPr lang="id-ID" sz="2400" b="1" u="sng" kern="1200" dirty="0">
                <a:latin typeface="+mn-lt"/>
                <a:ea typeface="+mn-ea"/>
                <a:cs typeface="+mn-cs"/>
              </a:rPr>
              <a:t>h</a:t>
            </a:r>
            <a:r>
              <a:rPr lang="en-US" sz="2400" b="1" u="sng" kern="1200" dirty="0" err="1">
                <a:latin typeface="+mn-lt"/>
                <a:ea typeface="+mn-ea"/>
                <a:cs typeface="+mn-cs"/>
              </a:rPr>
              <a:t>ui</a:t>
            </a:r>
            <a:r>
              <a:rPr lang="en-US" sz="2400" b="1" u="sng" kern="1200" dirty="0">
                <a:latin typeface="+mn-lt"/>
                <a:ea typeface="+mn-ea"/>
                <a:cs typeface="+mn-cs"/>
              </a:rPr>
              <a:t> </a:t>
            </a:r>
            <a:r>
              <a:rPr lang="en-US" sz="2400" b="1" u="sng" kern="1200" dirty="0" err="1">
                <a:latin typeface="+mn-lt"/>
                <a:ea typeface="+mn-ea"/>
                <a:cs typeface="+mn-cs"/>
              </a:rPr>
              <a:t>oleh</a:t>
            </a:r>
            <a:r>
              <a:rPr lang="en-US" sz="2400" b="1" u="sng" kern="1200" dirty="0">
                <a:latin typeface="+mn-lt"/>
                <a:ea typeface="+mn-ea"/>
                <a:cs typeface="+mn-cs"/>
              </a:rPr>
              <a:t> </a:t>
            </a:r>
            <a:r>
              <a:rPr lang="en-US" sz="2400" b="1" u="sng" kern="1200" dirty="0" err="1">
                <a:latin typeface="+mn-lt"/>
                <a:ea typeface="+mn-ea"/>
                <a:cs typeface="+mn-cs"/>
              </a:rPr>
              <a:t>agen</a:t>
            </a:r>
            <a:r>
              <a:rPr lang="en-US" sz="2400" b="1" u="sng" kern="1200" dirty="0">
                <a:latin typeface="+mn-lt"/>
                <a:ea typeface="+mn-ea"/>
                <a:cs typeface="+mn-cs"/>
              </a:rPr>
              <a:t> </a:t>
            </a:r>
            <a:r>
              <a:rPr lang="en-US" sz="2400" kern="1200" dirty="0" err="1">
                <a:latin typeface="+mn-lt"/>
                <a:ea typeface="+mn-ea"/>
                <a:cs typeface="+mn-cs"/>
              </a:rPr>
              <a:t>tentang</a:t>
            </a:r>
            <a:r>
              <a:rPr lang="en-US" sz="2400" kern="1200" dirty="0">
                <a:latin typeface="+mn-lt"/>
                <a:ea typeface="+mn-ea"/>
                <a:cs typeface="+mn-cs"/>
              </a:rPr>
              <a:t> </a:t>
            </a:r>
            <a:r>
              <a:rPr lang="en-US" sz="2400" kern="1200" dirty="0" err="1">
                <a:latin typeface="+mn-lt"/>
                <a:ea typeface="+mn-ea"/>
                <a:cs typeface="+mn-cs"/>
              </a:rPr>
              <a:t>lingkunganya</a:t>
            </a:r>
            <a:r>
              <a:rPr lang="en-US" sz="2400" kern="1200" dirty="0">
                <a:latin typeface="+mn-lt"/>
                <a:ea typeface="+mn-ea"/>
                <a:cs typeface="+mn-cs"/>
              </a:rPr>
              <a:t>.</a:t>
            </a:r>
            <a:endParaRPr lang="id-ID" sz="2400" kern="1200" dirty="0">
              <a:latin typeface="+mn-lt"/>
              <a:ea typeface="+mn-ea"/>
              <a:cs typeface="+mn-cs"/>
            </a:endParaRPr>
          </a:p>
          <a:p>
            <a:pPr marL="900430" lvl="3" indent="-250825" algn="just" fontAlgn="auto">
              <a:spcAft>
                <a:spcPts val="0"/>
              </a:spcAft>
              <a:buClr>
                <a:schemeClr val="accent4"/>
              </a:buClr>
              <a:buFont typeface="Wingdings" panose="05000000000000000000" pitchFamily="2" charset="2"/>
              <a:buChar char="§"/>
              <a:defRPr/>
            </a:pPr>
            <a:r>
              <a:rPr lang="en-US" sz="2400" kern="1200" dirty="0" err="1">
                <a:latin typeface="+mn-lt"/>
                <a:ea typeface="+mn-ea"/>
                <a:cs typeface="+mn-cs"/>
              </a:rPr>
              <a:t>Atau</a:t>
            </a:r>
            <a:r>
              <a:rPr lang="en-US" sz="2400" kern="1200" dirty="0">
                <a:latin typeface="+mn-lt"/>
                <a:ea typeface="+mn-ea"/>
                <a:cs typeface="+mn-cs"/>
              </a:rPr>
              <a:t> </a:t>
            </a:r>
            <a:r>
              <a:rPr lang="en-US" sz="2400" i="1" kern="1200" dirty="0">
                <a:latin typeface="+mn-lt"/>
                <a:ea typeface="+mn-ea"/>
                <a:cs typeface="+mn-cs"/>
              </a:rPr>
              <a:t>belief </a:t>
            </a:r>
            <a:r>
              <a:rPr lang="en-US" sz="2400" kern="1200" dirty="0" err="1">
                <a:latin typeface="+mn-lt"/>
                <a:ea typeface="+mn-ea"/>
                <a:cs typeface="+mn-cs"/>
              </a:rPr>
              <a:t>merupakan</a:t>
            </a:r>
            <a:r>
              <a:rPr lang="en-US" sz="2400" kern="1200" dirty="0">
                <a:latin typeface="+mn-lt"/>
                <a:ea typeface="+mn-ea"/>
                <a:cs typeface="+mn-cs"/>
              </a:rPr>
              <a:t> </a:t>
            </a:r>
            <a:r>
              <a:rPr lang="en-US" sz="2400" kern="1200" dirty="0" err="1">
                <a:latin typeface="+mn-lt"/>
                <a:ea typeface="+mn-ea"/>
                <a:cs typeface="+mn-cs"/>
              </a:rPr>
              <a:t>pengetahuan</a:t>
            </a:r>
            <a:r>
              <a:rPr lang="en-US" sz="2400" kern="1200" dirty="0">
                <a:latin typeface="+mn-lt"/>
                <a:ea typeface="+mn-ea"/>
                <a:cs typeface="+mn-cs"/>
              </a:rPr>
              <a:t> </a:t>
            </a:r>
            <a:r>
              <a:rPr lang="en-US" sz="2400" kern="1200" dirty="0" err="1">
                <a:latin typeface="+mn-lt"/>
                <a:ea typeface="+mn-ea"/>
                <a:cs typeface="+mn-cs"/>
              </a:rPr>
              <a:t>agen</a:t>
            </a:r>
            <a:r>
              <a:rPr lang="en-US" sz="2400" kern="1200" dirty="0">
                <a:latin typeface="+mn-lt"/>
                <a:ea typeface="+mn-ea"/>
                <a:cs typeface="+mn-cs"/>
              </a:rPr>
              <a:t> </a:t>
            </a:r>
            <a:r>
              <a:rPr lang="en-US" sz="2400" kern="1200" dirty="0" err="1">
                <a:latin typeface="+mn-lt"/>
                <a:ea typeface="+mn-ea"/>
                <a:cs typeface="+mn-cs"/>
              </a:rPr>
              <a:t>atau</a:t>
            </a:r>
            <a:r>
              <a:rPr lang="en-US" sz="2400" kern="1200" dirty="0">
                <a:latin typeface="+mn-lt"/>
                <a:ea typeface="+mn-ea"/>
                <a:cs typeface="+mn-cs"/>
              </a:rPr>
              <a:t> </a:t>
            </a:r>
            <a:r>
              <a:rPr lang="en-US" sz="2400" kern="1200" dirty="0" err="1">
                <a:latin typeface="+mn-lt"/>
                <a:ea typeface="+mn-ea"/>
                <a:cs typeface="+mn-cs"/>
              </a:rPr>
              <a:t>informasi</a:t>
            </a:r>
            <a:r>
              <a:rPr lang="en-US" sz="2400" kern="1200" dirty="0">
                <a:latin typeface="+mn-lt"/>
                <a:ea typeface="+mn-ea"/>
                <a:cs typeface="+mn-cs"/>
              </a:rPr>
              <a:t> yang </a:t>
            </a:r>
            <a:r>
              <a:rPr lang="en-US" sz="2400" kern="1200" dirty="0" err="1">
                <a:latin typeface="+mn-lt"/>
                <a:ea typeface="+mn-ea"/>
                <a:cs typeface="+mn-cs"/>
              </a:rPr>
              <a:t>diperoleh</a:t>
            </a:r>
            <a:r>
              <a:rPr lang="en-US" sz="2400" kern="1200" dirty="0">
                <a:latin typeface="+mn-lt"/>
                <a:ea typeface="+mn-ea"/>
                <a:cs typeface="+mn-cs"/>
              </a:rPr>
              <a:t> </a:t>
            </a:r>
            <a:r>
              <a:rPr lang="en-US" sz="2400" kern="1200" dirty="0" err="1">
                <a:latin typeface="+mn-lt"/>
                <a:ea typeface="+mn-ea"/>
                <a:cs typeface="+mn-cs"/>
              </a:rPr>
              <a:t>agen</a:t>
            </a:r>
            <a:r>
              <a:rPr lang="en-US" sz="2400" kern="1200" dirty="0">
                <a:latin typeface="+mn-lt"/>
                <a:ea typeface="+mn-ea"/>
                <a:cs typeface="+mn-cs"/>
              </a:rPr>
              <a:t> </a:t>
            </a:r>
            <a:r>
              <a:rPr lang="en-US" sz="2400" kern="1200" dirty="0" err="1">
                <a:latin typeface="+mn-lt"/>
                <a:ea typeface="+mn-ea"/>
                <a:cs typeface="+mn-cs"/>
              </a:rPr>
              <a:t>tentang</a:t>
            </a:r>
            <a:r>
              <a:rPr lang="en-US" sz="2400" kern="1200" dirty="0">
                <a:latin typeface="+mn-lt"/>
                <a:ea typeface="+mn-ea"/>
                <a:cs typeface="+mn-cs"/>
              </a:rPr>
              <a:t> </a:t>
            </a:r>
            <a:r>
              <a:rPr lang="en-US" sz="2400" kern="1200" dirty="0" err="1">
                <a:latin typeface="+mn-lt"/>
                <a:ea typeface="+mn-ea"/>
                <a:cs typeface="+mn-cs"/>
              </a:rPr>
              <a:t>lingkungannya</a:t>
            </a:r>
            <a:r>
              <a:rPr lang="en-US" sz="2400" kern="1200" dirty="0">
                <a:latin typeface="+mn-lt"/>
                <a:ea typeface="+mn-ea"/>
                <a:cs typeface="+mn-cs"/>
              </a:rPr>
              <a:t>. </a:t>
            </a:r>
          </a:p>
          <a:p>
            <a:pPr marL="546100" lvl="2" indent="-457200" algn="just" fontAlgn="auto">
              <a:spcAft>
                <a:spcPts val="0"/>
              </a:spcAft>
              <a:buClr>
                <a:schemeClr val="accent3"/>
              </a:buClr>
              <a:buFont typeface="+mj-lt"/>
              <a:buAutoNum type="arabicPeriod"/>
              <a:defRPr/>
            </a:pPr>
            <a:r>
              <a:rPr lang="en-US" sz="2400" kern="1200" dirty="0" err="1">
                <a:latin typeface="+mn-lt"/>
                <a:ea typeface="+mn-ea"/>
                <a:cs typeface="+mn-cs"/>
              </a:rPr>
              <a:t>Keinginan</a:t>
            </a:r>
            <a:r>
              <a:rPr lang="en-US" sz="2400" kern="1200" dirty="0">
                <a:latin typeface="+mn-lt"/>
                <a:ea typeface="+mn-ea"/>
                <a:cs typeface="+mn-cs"/>
              </a:rPr>
              <a:t> </a:t>
            </a:r>
            <a:r>
              <a:rPr lang="en-US" sz="2400" kern="1200" dirty="0" err="1">
                <a:latin typeface="+mn-lt"/>
                <a:ea typeface="+mn-ea"/>
                <a:cs typeface="+mn-cs"/>
              </a:rPr>
              <a:t>atau</a:t>
            </a:r>
            <a:r>
              <a:rPr lang="en-US" sz="2400" kern="1200" dirty="0">
                <a:latin typeface="+mn-lt"/>
                <a:ea typeface="+mn-ea"/>
                <a:cs typeface="+mn-cs"/>
              </a:rPr>
              <a:t> desire :</a:t>
            </a:r>
          </a:p>
          <a:p>
            <a:pPr marL="523875" lvl="4" indent="0" algn="just" fontAlgn="auto">
              <a:spcAft>
                <a:spcPts val="0"/>
              </a:spcAft>
              <a:buClr>
                <a:schemeClr val="accent5"/>
              </a:buClr>
              <a:buNone/>
              <a:defRPr/>
            </a:pPr>
            <a:r>
              <a:rPr lang="en-US" sz="2200" kern="1200" dirty="0" err="1">
                <a:latin typeface="+mn-lt"/>
                <a:ea typeface="+mn-ea"/>
                <a:cs typeface="+mn-cs"/>
              </a:rPr>
              <a:t>Tujuan</a:t>
            </a:r>
            <a:r>
              <a:rPr lang="en-US" sz="2200" kern="1200" dirty="0">
                <a:latin typeface="+mn-lt"/>
                <a:ea typeface="+mn-ea"/>
                <a:cs typeface="+mn-cs"/>
              </a:rPr>
              <a:t>, </a:t>
            </a:r>
            <a:r>
              <a:rPr lang="en-US" sz="2200" kern="1200" dirty="0" err="1">
                <a:latin typeface="+mn-lt"/>
                <a:ea typeface="+mn-ea"/>
                <a:cs typeface="+mn-cs"/>
              </a:rPr>
              <a:t>tugas</a:t>
            </a:r>
            <a:r>
              <a:rPr lang="en-US" sz="2200" kern="1200" dirty="0">
                <a:latin typeface="+mn-lt"/>
                <a:ea typeface="+mn-ea"/>
                <a:cs typeface="+mn-cs"/>
              </a:rPr>
              <a:t> yang </a:t>
            </a:r>
            <a:r>
              <a:rPr lang="en-US" sz="2200" kern="1200" dirty="0" err="1">
                <a:latin typeface="+mn-lt"/>
                <a:ea typeface="+mn-ea"/>
                <a:cs typeface="+mn-cs"/>
              </a:rPr>
              <a:t>harus</a:t>
            </a:r>
            <a:r>
              <a:rPr lang="en-US" sz="2200" kern="1200" dirty="0">
                <a:latin typeface="+mn-lt"/>
                <a:ea typeface="+mn-ea"/>
                <a:cs typeface="+mn-cs"/>
              </a:rPr>
              <a:t> </a:t>
            </a:r>
            <a:r>
              <a:rPr lang="fi-FI" sz="2200" kern="1200" dirty="0">
                <a:latin typeface="+mn-lt"/>
                <a:ea typeface="+mn-ea"/>
                <a:cs typeface="+mn-cs"/>
              </a:rPr>
              <a:t>diselesaikan oleh agen atau sesuatu yang </a:t>
            </a:r>
            <a:r>
              <a:rPr lang="en-US" sz="2200" kern="1200" dirty="0" err="1">
                <a:latin typeface="+mn-lt"/>
                <a:ea typeface="+mn-ea"/>
                <a:cs typeface="+mn-cs"/>
              </a:rPr>
              <a:t>ingin</a:t>
            </a:r>
            <a:r>
              <a:rPr lang="en-US" sz="2200" kern="1200" dirty="0">
                <a:latin typeface="+mn-lt"/>
                <a:ea typeface="+mn-ea"/>
                <a:cs typeface="+mn-cs"/>
              </a:rPr>
              <a:t> </a:t>
            </a:r>
            <a:r>
              <a:rPr lang="en-US" sz="2200" kern="1200" dirty="0" err="1">
                <a:latin typeface="+mn-lt"/>
                <a:ea typeface="+mn-ea"/>
                <a:cs typeface="+mn-cs"/>
              </a:rPr>
              <a:t>dicapai</a:t>
            </a:r>
            <a:r>
              <a:rPr lang="en-US" sz="2200" kern="1200" dirty="0">
                <a:latin typeface="+mn-lt"/>
                <a:ea typeface="+mn-ea"/>
                <a:cs typeface="+mn-cs"/>
              </a:rPr>
              <a:t> </a:t>
            </a:r>
            <a:r>
              <a:rPr lang="en-US" sz="2200" kern="1200" dirty="0" err="1">
                <a:latin typeface="+mn-lt"/>
                <a:ea typeface="+mn-ea"/>
                <a:cs typeface="+mn-cs"/>
              </a:rPr>
              <a:t>oleh</a:t>
            </a:r>
            <a:r>
              <a:rPr lang="en-US" sz="2200" kern="1200" dirty="0">
                <a:latin typeface="+mn-lt"/>
                <a:ea typeface="+mn-ea"/>
                <a:cs typeface="+mn-cs"/>
              </a:rPr>
              <a:t> </a:t>
            </a:r>
            <a:r>
              <a:rPr lang="en-US" sz="2200" kern="1200" dirty="0" err="1">
                <a:latin typeface="+mn-lt"/>
                <a:ea typeface="+mn-ea"/>
                <a:cs typeface="+mn-cs"/>
              </a:rPr>
              <a:t>agen</a:t>
            </a:r>
            <a:r>
              <a:rPr lang="en-US" sz="2200" kern="1200" dirty="0">
                <a:latin typeface="+mn-lt"/>
                <a:ea typeface="+mn-ea"/>
                <a:cs typeface="+mn-cs"/>
              </a:rPr>
              <a:t>. </a:t>
            </a:r>
          </a:p>
          <a:p>
            <a:pPr marL="546100" lvl="2" indent="-457200" algn="just" fontAlgn="auto">
              <a:spcAft>
                <a:spcPts val="0"/>
              </a:spcAft>
              <a:buClr>
                <a:schemeClr val="accent3"/>
              </a:buClr>
              <a:buFont typeface="+mj-lt"/>
              <a:buAutoNum type="arabicPeriod"/>
              <a:defRPr/>
            </a:pPr>
            <a:r>
              <a:rPr lang="en-US" sz="2400" kern="1200" dirty="0" err="1">
                <a:latin typeface="+mn-lt"/>
                <a:ea typeface="+mn-ea"/>
                <a:cs typeface="+mn-cs"/>
              </a:rPr>
              <a:t>Kehendak</a:t>
            </a:r>
            <a:r>
              <a:rPr lang="en-US" sz="2400" kern="1200" dirty="0">
                <a:latin typeface="+mn-lt"/>
                <a:ea typeface="+mn-ea"/>
                <a:cs typeface="+mn-cs"/>
              </a:rPr>
              <a:t> </a:t>
            </a:r>
            <a:r>
              <a:rPr lang="en-US" sz="2400" kern="1200" dirty="0" err="1">
                <a:latin typeface="+mn-lt"/>
                <a:ea typeface="+mn-ea"/>
                <a:cs typeface="+mn-cs"/>
              </a:rPr>
              <a:t>atau</a:t>
            </a:r>
            <a:r>
              <a:rPr lang="en-US" sz="2400" kern="1200" dirty="0">
                <a:latin typeface="+mn-lt"/>
                <a:ea typeface="+mn-ea"/>
                <a:cs typeface="+mn-cs"/>
              </a:rPr>
              <a:t> intention :</a:t>
            </a:r>
          </a:p>
          <a:p>
            <a:pPr marL="530225" lvl="3" indent="0" algn="just" fontAlgn="auto">
              <a:spcAft>
                <a:spcPts val="0"/>
              </a:spcAft>
              <a:buClr>
                <a:schemeClr val="accent4"/>
              </a:buClr>
              <a:buNone/>
              <a:defRPr/>
            </a:pPr>
            <a:r>
              <a:rPr lang="en-US" sz="2400" kern="1200" dirty="0" err="1">
                <a:latin typeface="+mn-lt"/>
                <a:ea typeface="+mn-ea"/>
                <a:cs typeface="+mn-cs"/>
              </a:rPr>
              <a:t>Rencana-rencana</a:t>
            </a:r>
            <a:r>
              <a:rPr lang="en-US" sz="2400" kern="1200" dirty="0">
                <a:latin typeface="+mn-lt"/>
                <a:ea typeface="+mn-ea"/>
                <a:cs typeface="+mn-cs"/>
              </a:rPr>
              <a:t> yang </a:t>
            </a:r>
            <a:r>
              <a:rPr lang="en-US" sz="2400" kern="1200" dirty="0" err="1">
                <a:latin typeface="+mn-lt"/>
                <a:ea typeface="+mn-ea"/>
                <a:cs typeface="+mn-cs"/>
              </a:rPr>
              <a:t>disusun</a:t>
            </a:r>
            <a:r>
              <a:rPr lang="en-US" sz="2400" kern="1200" dirty="0">
                <a:latin typeface="+mn-lt"/>
                <a:ea typeface="+mn-ea"/>
                <a:cs typeface="+mn-cs"/>
              </a:rPr>
              <a:t> </a:t>
            </a:r>
            <a:r>
              <a:rPr lang="en-US" sz="2400" kern="1200" dirty="0" err="1">
                <a:latin typeface="+mn-lt"/>
                <a:ea typeface="+mn-ea"/>
                <a:cs typeface="+mn-cs"/>
              </a:rPr>
              <a:t>untuk</a:t>
            </a:r>
            <a:r>
              <a:rPr lang="en-US" sz="2400" kern="1200" dirty="0">
                <a:latin typeface="+mn-lt"/>
                <a:ea typeface="+mn-ea"/>
                <a:cs typeface="+mn-cs"/>
              </a:rPr>
              <a:t> </a:t>
            </a:r>
            <a:r>
              <a:rPr lang="en-US" sz="2400" kern="1200" dirty="0" err="1">
                <a:latin typeface="+mn-lt"/>
                <a:ea typeface="+mn-ea"/>
                <a:cs typeface="+mn-cs"/>
              </a:rPr>
              <a:t>mencapai</a:t>
            </a:r>
            <a:r>
              <a:rPr lang="en-US" sz="2400" kern="1200" dirty="0">
                <a:latin typeface="+mn-lt"/>
                <a:ea typeface="+mn-ea"/>
                <a:cs typeface="+mn-cs"/>
              </a:rPr>
              <a:t>.</a:t>
            </a:r>
          </a:p>
          <a:p>
            <a:pPr indent="-228600" fontAlgn="auto">
              <a:spcAft>
                <a:spcPts val="0"/>
              </a:spcAft>
              <a:buClr>
                <a:schemeClr val="accent1"/>
              </a:buClr>
              <a:buFont typeface="Arial" panose="020B0604020202020204" pitchFamily="34" charset="0"/>
              <a:buChar char="•"/>
              <a:defRPr/>
            </a:pPr>
            <a:endParaRPr lang="id-ID" sz="2200" b="0" kern="1200" dirty="0">
              <a:solidFill>
                <a:schemeClr val="tx1"/>
              </a:solidFill>
            </a:endParaRPr>
          </a:p>
        </p:txBody>
      </p:sp>
    </p:spTree>
    <p:extLst>
      <p:ext uri="{BB962C8B-B14F-4D97-AF65-F5344CB8AC3E}">
        <p14:creationId xmlns:p14="http://schemas.microsoft.com/office/powerpoint/2010/main" val="27193791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wrap="square" lIns="91440" tIns="45720" rIns="91440" bIns="45720" numCol="1" rtlCol="0" anchor="ctr" anchorCtr="0" compatLnSpc="1">
            <a:prstTxWarp prst="textNoShape">
              <a:avLst/>
            </a:prstTxWarp>
            <a:noAutofit/>
          </a:bodyPr>
          <a:lstStyle/>
          <a:p>
            <a:pPr fontAlgn="auto">
              <a:spcAft>
                <a:spcPts val="0"/>
              </a:spcAft>
              <a:defRPr/>
            </a:pPr>
            <a:r>
              <a:rPr lang="id-ID" sz="4600" b="0" kern="1200" spc="-100" dirty="0">
                <a:solidFill>
                  <a:srgbClr val="FFFFFF"/>
                </a:solidFill>
              </a:rPr>
              <a:t>Arsitektur Agen (lanjutan...)</a:t>
            </a:r>
          </a:p>
        </p:txBody>
      </p:sp>
      <p:sp>
        <p:nvSpPr>
          <p:cNvPr id="3" name="Content Placeholder 2"/>
          <p:cNvSpPr>
            <a:spLocks noGrp="1"/>
          </p:cNvSpPr>
          <p:nvPr>
            <p:ph idx="1"/>
          </p:nvPr>
        </p:nvSpPr>
        <p:spPr/>
        <p:txBody>
          <a:bodyPr vert="horz" wrap="square" lIns="91440" tIns="45720" rIns="91440" bIns="45720" numCol="1" rtlCol="0" anchor="t" anchorCtr="0" compatLnSpc="1">
            <a:prstTxWarp prst="textNoShape">
              <a:avLst/>
            </a:prstTxWarp>
            <a:normAutofit/>
          </a:bodyPr>
          <a:lstStyle/>
          <a:p>
            <a:pPr marL="114300" indent="0" fontAlgn="auto">
              <a:spcAft>
                <a:spcPts val="0"/>
              </a:spcAft>
              <a:buClr>
                <a:schemeClr val="accent1"/>
              </a:buClr>
              <a:buNone/>
              <a:defRPr/>
            </a:pPr>
            <a:r>
              <a:rPr lang="en-US" sz="2400" b="0" kern="1200" dirty="0" err="1">
                <a:solidFill>
                  <a:schemeClr val="tx1"/>
                </a:solidFill>
              </a:rPr>
              <a:t>Contoh</a:t>
            </a:r>
            <a:endParaRPr lang="en-US" sz="2400" b="0" kern="1200" dirty="0">
              <a:solidFill>
                <a:schemeClr val="tx1"/>
              </a:solidFill>
            </a:endParaRPr>
          </a:p>
          <a:p>
            <a:pPr marL="914400" lvl="1" indent="-514350" algn="just" fontAlgn="auto">
              <a:spcAft>
                <a:spcPts val="0"/>
              </a:spcAft>
              <a:buClr>
                <a:schemeClr val="accent2"/>
              </a:buClr>
              <a:buFont typeface="Wingdings" panose="05000000000000000000" pitchFamily="2" charset="2"/>
              <a:buChar char="v"/>
              <a:defRPr/>
            </a:pPr>
            <a:r>
              <a:rPr lang="en-US" kern="1200" dirty="0" err="1">
                <a:latin typeface="+mn-lt"/>
                <a:ea typeface="+mn-ea"/>
                <a:cs typeface="+mn-cs"/>
              </a:rPr>
              <a:t>Rancang</a:t>
            </a:r>
            <a:r>
              <a:rPr lang="en-US" kern="1200" dirty="0">
                <a:latin typeface="+mn-lt"/>
                <a:ea typeface="+mn-ea"/>
                <a:cs typeface="+mn-cs"/>
              </a:rPr>
              <a:t> </a:t>
            </a:r>
            <a:r>
              <a:rPr lang="en-US" kern="1200" dirty="0" err="1">
                <a:latin typeface="+mn-lt"/>
                <a:ea typeface="+mn-ea"/>
                <a:cs typeface="+mn-cs"/>
              </a:rPr>
              <a:t>bangun</a:t>
            </a:r>
            <a:r>
              <a:rPr lang="en-US" kern="1200" dirty="0">
                <a:latin typeface="+mn-lt"/>
                <a:ea typeface="+mn-ea"/>
                <a:cs typeface="+mn-cs"/>
              </a:rPr>
              <a:t> </a:t>
            </a:r>
            <a:r>
              <a:rPr lang="en-US" kern="1200" dirty="0" err="1">
                <a:latin typeface="+mn-lt"/>
                <a:ea typeface="+mn-ea"/>
                <a:cs typeface="+mn-cs"/>
              </a:rPr>
              <a:t>sistem</a:t>
            </a:r>
            <a:r>
              <a:rPr lang="en-US" kern="1200" dirty="0">
                <a:latin typeface="+mn-lt"/>
                <a:ea typeface="+mn-ea"/>
                <a:cs typeface="+mn-cs"/>
              </a:rPr>
              <a:t> </a:t>
            </a:r>
            <a:r>
              <a:rPr lang="en-US" kern="1200" dirty="0" err="1">
                <a:latin typeface="+mn-lt"/>
                <a:ea typeface="+mn-ea"/>
                <a:cs typeface="+mn-cs"/>
              </a:rPr>
              <a:t>agen</a:t>
            </a:r>
            <a:r>
              <a:rPr lang="en-US" kern="1200" dirty="0">
                <a:latin typeface="+mn-lt"/>
                <a:ea typeface="+mn-ea"/>
                <a:cs typeface="+mn-cs"/>
              </a:rPr>
              <a:t> </a:t>
            </a:r>
            <a:r>
              <a:rPr lang="en-US" kern="1200" dirty="0" err="1">
                <a:latin typeface="+mn-lt"/>
                <a:ea typeface="+mn-ea"/>
                <a:cs typeface="+mn-cs"/>
              </a:rPr>
              <a:t>cerdas</a:t>
            </a:r>
            <a:r>
              <a:rPr lang="en-US" kern="1200" dirty="0">
                <a:latin typeface="+mn-lt"/>
                <a:ea typeface="+mn-ea"/>
                <a:cs typeface="+mn-cs"/>
              </a:rPr>
              <a:t> </a:t>
            </a:r>
            <a:r>
              <a:rPr lang="en-US" kern="1200" dirty="0" err="1">
                <a:latin typeface="+mn-lt"/>
                <a:ea typeface="+mn-ea"/>
                <a:cs typeface="+mn-cs"/>
              </a:rPr>
              <a:t>untuk</a:t>
            </a:r>
            <a:r>
              <a:rPr lang="en-US" kern="1200" dirty="0">
                <a:latin typeface="+mn-lt"/>
                <a:ea typeface="+mn-ea"/>
                <a:cs typeface="+mn-cs"/>
              </a:rPr>
              <a:t> monitoring </a:t>
            </a:r>
            <a:r>
              <a:rPr lang="en-US" kern="1200" dirty="0" err="1">
                <a:latin typeface="+mn-lt"/>
                <a:ea typeface="+mn-ea"/>
                <a:cs typeface="+mn-cs"/>
              </a:rPr>
              <a:t>stok</a:t>
            </a:r>
            <a:r>
              <a:rPr lang="en-US" kern="1200" dirty="0">
                <a:latin typeface="+mn-lt"/>
                <a:ea typeface="+mn-ea"/>
                <a:cs typeface="+mn-cs"/>
              </a:rPr>
              <a:t> </a:t>
            </a:r>
            <a:r>
              <a:rPr lang="en-US" kern="1200" dirty="0" err="1">
                <a:latin typeface="+mn-lt"/>
                <a:ea typeface="+mn-ea"/>
                <a:cs typeface="+mn-cs"/>
              </a:rPr>
              <a:t>perusahaan</a:t>
            </a:r>
            <a:r>
              <a:rPr lang="en-US" kern="1200" dirty="0">
                <a:latin typeface="+mn-lt"/>
                <a:ea typeface="+mn-ea"/>
                <a:cs typeface="+mn-cs"/>
              </a:rPr>
              <a:t> </a:t>
            </a:r>
            <a:r>
              <a:rPr lang="en-US" kern="1200" dirty="0" err="1">
                <a:latin typeface="+mn-lt"/>
                <a:ea typeface="+mn-ea"/>
                <a:cs typeface="+mn-cs"/>
              </a:rPr>
              <a:t>oleh</a:t>
            </a:r>
            <a:r>
              <a:rPr lang="en-US" kern="1200" dirty="0">
                <a:latin typeface="+mn-lt"/>
                <a:ea typeface="+mn-ea"/>
                <a:cs typeface="+mn-cs"/>
              </a:rPr>
              <a:t> Rika </a:t>
            </a:r>
            <a:r>
              <a:rPr lang="en-US" kern="1200" dirty="0" err="1">
                <a:latin typeface="+mn-lt"/>
                <a:ea typeface="+mn-ea"/>
                <a:cs typeface="+mn-cs"/>
              </a:rPr>
              <a:t>Yunitarini</a:t>
            </a:r>
            <a:endParaRPr lang="en-US" kern="1200" dirty="0">
              <a:latin typeface="+mn-lt"/>
              <a:ea typeface="+mn-ea"/>
              <a:cs typeface="+mn-cs"/>
            </a:endParaRPr>
          </a:p>
          <a:p>
            <a:pPr marL="400050" lvl="1" indent="0" algn="just" fontAlgn="auto">
              <a:spcAft>
                <a:spcPts val="0"/>
              </a:spcAft>
              <a:buClr>
                <a:schemeClr val="accent2"/>
              </a:buClr>
              <a:buNone/>
              <a:defRPr/>
            </a:pPr>
            <a:r>
              <a:rPr lang="id-ID" kern="1200" dirty="0">
                <a:latin typeface="+mn-lt"/>
                <a:ea typeface="+mn-ea"/>
                <a:cs typeface="+mn-cs"/>
              </a:rPr>
              <a:t>	</a:t>
            </a:r>
            <a:r>
              <a:rPr lang="en-US" kern="1200" dirty="0">
                <a:latin typeface="+mn-lt"/>
                <a:ea typeface="+mn-ea"/>
                <a:cs typeface="+mn-cs"/>
              </a:rPr>
              <a:t> (Percept </a:t>
            </a:r>
            <a:r>
              <a:rPr lang="en-US" kern="1200" dirty="0" err="1">
                <a:latin typeface="+mn-lt"/>
                <a:ea typeface="+mn-ea"/>
                <a:cs typeface="+mn-cs"/>
              </a:rPr>
              <a:t>dan</a:t>
            </a:r>
            <a:r>
              <a:rPr lang="en-US" kern="1200" dirty="0">
                <a:latin typeface="+mn-lt"/>
                <a:ea typeface="+mn-ea"/>
                <a:cs typeface="+mn-cs"/>
              </a:rPr>
              <a:t> Action)</a:t>
            </a:r>
          </a:p>
          <a:p>
            <a:pPr marL="914400" lvl="1" indent="-514350" algn="just" fontAlgn="auto">
              <a:spcAft>
                <a:spcPts val="0"/>
              </a:spcAft>
              <a:buClr>
                <a:schemeClr val="accent2"/>
              </a:buClr>
              <a:buFont typeface="Wingdings" panose="05000000000000000000" pitchFamily="2" charset="2"/>
              <a:buChar char="v"/>
              <a:defRPr/>
            </a:pPr>
            <a:r>
              <a:rPr lang="fi-FI" kern="1200" dirty="0">
                <a:latin typeface="+mn-lt"/>
                <a:ea typeface="+mn-ea"/>
                <a:cs typeface="+mn-cs"/>
              </a:rPr>
              <a:t>Adapun masukan dan tindakan adalah:</a:t>
            </a:r>
          </a:p>
          <a:p>
            <a:pPr marL="1314450" lvl="2" indent="-414655" algn="just" fontAlgn="auto">
              <a:spcAft>
                <a:spcPts val="0"/>
              </a:spcAft>
              <a:buClr>
                <a:schemeClr val="accent3"/>
              </a:buClr>
              <a:buFont typeface="Wingdings" panose="05000000000000000000" pitchFamily="2" charset="2"/>
              <a:buChar char="ü"/>
              <a:defRPr/>
            </a:pPr>
            <a:r>
              <a:rPr lang="en-US" sz="2400" kern="1200" dirty="0">
                <a:latin typeface="+mn-lt"/>
                <a:ea typeface="+mn-ea"/>
                <a:cs typeface="+mn-cs"/>
              </a:rPr>
              <a:t>Percept. Percept yang </a:t>
            </a:r>
            <a:r>
              <a:rPr lang="en-US" sz="2400" kern="1200" dirty="0" err="1">
                <a:latin typeface="+mn-lt"/>
                <a:ea typeface="+mn-ea"/>
                <a:cs typeface="+mn-cs"/>
              </a:rPr>
              <a:t>digunakan</a:t>
            </a:r>
            <a:r>
              <a:rPr lang="en-US" sz="2400" kern="1200" dirty="0">
                <a:latin typeface="+mn-lt"/>
                <a:ea typeface="+mn-ea"/>
                <a:cs typeface="+mn-cs"/>
              </a:rPr>
              <a:t> di </a:t>
            </a:r>
            <a:r>
              <a:rPr lang="en-US" sz="2400" kern="1200" dirty="0" err="1">
                <a:latin typeface="+mn-lt"/>
                <a:ea typeface="+mn-ea"/>
                <a:cs typeface="+mn-cs"/>
              </a:rPr>
              <a:t>dalam</a:t>
            </a:r>
            <a:r>
              <a:rPr lang="en-US" sz="2400" kern="1200" dirty="0">
                <a:latin typeface="+mn-lt"/>
                <a:ea typeface="+mn-ea"/>
                <a:cs typeface="+mn-cs"/>
              </a:rPr>
              <a:t> </a:t>
            </a:r>
            <a:r>
              <a:rPr lang="pt-BR" sz="2400" kern="1200" dirty="0">
                <a:latin typeface="+mn-lt"/>
                <a:ea typeface="+mn-ea"/>
                <a:cs typeface="+mn-cs"/>
              </a:rPr>
              <a:t>sistem antara lain data pemasok baru, data </a:t>
            </a:r>
            <a:r>
              <a:rPr lang="en-US" sz="2400" kern="1200" dirty="0" err="1">
                <a:latin typeface="+mn-lt"/>
                <a:ea typeface="+mn-ea"/>
                <a:cs typeface="+mn-cs"/>
              </a:rPr>
              <a:t>barang</a:t>
            </a:r>
            <a:r>
              <a:rPr lang="en-US" sz="2400" kern="1200" dirty="0">
                <a:latin typeface="+mn-lt"/>
                <a:ea typeface="+mn-ea"/>
                <a:cs typeface="+mn-cs"/>
              </a:rPr>
              <a:t> </a:t>
            </a:r>
            <a:r>
              <a:rPr lang="en-US" sz="2400" kern="1200" dirty="0" err="1">
                <a:latin typeface="+mn-lt"/>
                <a:ea typeface="+mn-ea"/>
                <a:cs typeface="+mn-cs"/>
              </a:rPr>
              <a:t>jual</a:t>
            </a:r>
            <a:r>
              <a:rPr lang="en-US" sz="2400" kern="1200" dirty="0">
                <a:latin typeface="+mn-lt"/>
                <a:ea typeface="+mn-ea"/>
                <a:cs typeface="+mn-cs"/>
              </a:rPr>
              <a:t>, data </a:t>
            </a:r>
            <a:r>
              <a:rPr lang="en-US" sz="2400" kern="1200" dirty="0" err="1">
                <a:latin typeface="+mn-lt"/>
                <a:ea typeface="+mn-ea"/>
                <a:cs typeface="+mn-cs"/>
              </a:rPr>
              <a:t>barang</a:t>
            </a:r>
            <a:r>
              <a:rPr lang="en-US" sz="2400" kern="1200" dirty="0">
                <a:latin typeface="+mn-lt"/>
                <a:ea typeface="+mn-ea"/>
                <a:cs typeface="+mn-cs"/>
              </a:rPr>
              <a:t> </a:t>
            </a:r>
            <a:r>
              <a:rPr lang="en-US" sz="2400" kern="1200" dirty="0" err="1">
                <a:latin typeface="+mn-lt"/>
                <a:ea typeface="+mn-ea"/>
                <a:cs typeface="+mn-cs"/>
              </a:rPr>
              <a:t>beli</a:t>
            </a:r>
            <a:r>
              <a:rPr lang="en-US" sz="2400" kern="1200" dirty="0">
                <a:latin typeface="+mn-lt"/>
                <a:ea typeface="+mn-ea"/>
                <a:cs typeface="+mn-cs"/>
              </a:rPr>
              <a:t>, </a:t>
            </a:r>
            <a:r>
              <a:rPr lang="en-US" sz="2400" kern="1200" dirty="0" err="1">
                <a:latin typeface="+mn-lt"/>
                <a:ea typeface="+mn-ea"/>
                <a:cs typeface="+mn-cs"/>
              </a:rPr>
              <a:t>dan</a:t>
            </a:r>
            <a:r>
              <a:rPr lang="en-US" sz="2400" kern="1200" dirty="0">
                <a:latin typeface="+mn-lt"/>
                <a:ea typeface="+mn-ea"/>
                <a:cs typeface="+mn-cs"/>
              </a:rPr>
              <a:t> data </a:t>
            </a:r>
            <a:r>
              <a:rPr lang="en-US" sz="2400" kern="1200" dirty="0" err="1">
                <a:latin typeface="+mn-lt"/>
                <a:ea typeface="+mn-ea"/>
                <a:cs typeface="+mn-cs"/>
              </a:rPr>
              <a:t>barang</a:t>
            </a:r>
            <a:r>
              <a:rPr lang="en-US" sz="2400" kern="1200" dirty="0">
                <a:latin typeface="+mn-lt"/>
                <a:ea typeface="+mn-ea"/>
                <a:cs typeface="+mn-cs"/>
              </a:rPr>
              <a:t> </a:t>
            </a:r>
            <a:r>
              <a:rPr lang="en-US" sz="2400" kern="1200" dirty="0" err="1">
                <a:latin typeface="+mn-lt"/>
                <a:ea typeface="+mn-ea"/>
                <a:cs typeface="+mn-cs"/>
              </a:rPr>
              <a:t>tiba</a:t>
            </a:r>
            <a:r>
              <a:rPr lang="en-US" sz="2400" kern="1200" dirty="0">
                <a:latin typeface="+mn-lt"/>
                <a:ea typeface="+mn-ea"/>
                <a:cs typeface="+mn-cs"/>
              </a:rPr>
              <a:t>.</a:t>
            </a:r>
          </a:p>
          <a:p>
            <a:pPr marL="1314450" lvl="2" indent="-414655" algn="just" fontAlgn="auto">
              <a:spcAft>
                <a:spcPts val="0"/>
              </a:spcAft>
              <a:buClr>
                <a:schemeClr val="accent3"/>
              </a:buClr>
              <a:buFont typeface="Wingdings" panose="05000000000000000000" pitchFamily="2" charset="2"/>
              <a:buChar char="ü"/>
              <a:defRPr/>
            </a:pPr>
            <a:r>
              <a:rPr lang="en-US" sz="2400" kern="1200" dirty="0">
                <a:latin typeface="+mn-lt"/>
                <a:ea typeface="+mn-ea"/>
                <a:cs typeface="+mn-cs"/>
              </a:rPr>
              <a:t>Action. Action yang </a:t>
            </a:r>
            <a:r>
              <a:rPr lang="en-US" sz="2400" kern="1200" dirty="0" err="1">
                <a:latin typeface="+mn-lt"/>
                <a:ea typeface="+mn-ea"/>
                <a:cs typeface="+mn-cs"/>
              </a:rPr>
              <a:t>terlibat</a:t>
            </a:r>
            <a:r>
              <a:rPr lang="en-US" sz="2400" kern="1200" dirty="0">
                <a:latin typeface="+mn-lt"/>
                <a:ea typeface="+mn-ea"/>
                <a:cs typeface="+mn-cs"/>
              </a:rPr>
              <a:t> </a:t>
            </a:r>
            <a:r>
              <a:rPr lang="en-US" sz="2400" kern="1200" dirty="0" err="1">
                <a:latin typeface="+mn-lt"/>
                <a:ea typeface="+mn-ea"/>
                <a:cs typeface="+mn-cs"/>
              </a:rPr>
              <a:t>adalah</a:t>
            </a:r>
            <a:r>
              <a:rPr lang="en-US" sz="2400" kern="1200" dirty="0">
                <a:latin typeface="+mn-lt"/>
                <a:ea typeface="+mn-ea"/>
                <a:cs typeface="+mn-cs"/>
              </a:rPr>
              <a:t> </a:t>
            </a:r>
            <a:r>
              <a:rPr lang="en-US" sz="2400" kern="1200" dirty="0" err="1">
                <a:latin typeface="+mn-lt"/>
                <a:ea typeface="+mn-ea"/>
                <a:cs typeface="+mn-cs"/>
              </a:rPr>
              <a:t>bandingkan</a:t>
            </a:r>
            <a:r>
              <a:rPr lang="en-US" sz="2400" kern="1200" dirty="0">
                <a:latin typeface="+mn-lt"/>
                <a:ea typeface="+mn-ea"/>
                <a:cs typeface="+mn-cs"/>
              </a:rPr>
              <a:t> </a:t>
            </a:r>
            <a:r>
              <a:rPr lang="en-US" sz="2400" kern="1200" dirty="0" err="1">
                <a:latin typeface="+mn-lt"/>
                <a:ea typeface="+mn-ea"/>
                <a:cs typeface="+mn-cs"/>
              </a:rPr>
              <a:t>harga</a:t>
            </a:r>
            <a:r>
              <a:rPr lang="en-US" sz="2400" kern="1200" dirty="0">
                <a:latin typeface="+mn-lt"/>
                <a:ea typeface="+mn-ea"/>
                <a:cs typeface="+mn-cs"/>
              </a:rPr>
              <a:t> </a:t>
            </a:r>
            <a:r>
              <a:rPr lang="en-US" sz="2400" kern="1200" dirty="0" err="1">
                <a:latin typeface="+mn-lt"/>
                <a:ea typeface="+mn-ea"/>
                <a:cs typeface="+mn-cs"/>
              </a:rPr>
              <a:t>barang</a:t>
            </a:r>
            <a:r>
              <a:rPr lang="en-US" sz="2400" kern="1200" dirty="0">
                <a:latin typeface="+mn-lt"/>
                <a:ea typeface="+mn-ea"/>
                <a:cs typeface="+mn-cs"/>
              </a:rPr>
              <a:t> </a:t>
            </a:r>
            <a:r>
              <a:rPr lang="en-US" sz="2400" kern="1200" dirty="0" err="1">
                <a:latin typeface="+mn-lt"/>
                <a:ea typeface="+mn-ea"/>
                <a:cs typeface="+mn-cs"/>
              </a:rPr>
              <a:t>pemasok</a:t>
            </a:r>
            <a:r>
              <a:rPr lang="en-US" sz="2400" kern="1200" dirty="0">
                <a:latin typeface="+mn-lt"/>
                <a:ea typeface="+mn-ea"/>
                <a:cs typeface="+mn-cs"/>
              </a:rPr>
              <a:t>, </a:t>
            </a:r>
            <a:r>
              <a:rPr lang="nn-NO" sz="2400" kern="1200" dirty="0">
                <a:latin typeface="+mn-lt"/>
                <a:ea typeface="+mn-ea"/>
                <a:cs typeface="+mn-cs"/>
              </a:rPr>
              <a:t>bandingkan waktu antar barang, tentukan </a:t>
            </a:r>
            <a:r>
              <a:rPr lang="en-US" sz="2400" kern="1200" dirty="0" err="1">
                <a:latin typeface="+mn-lt"/>
                <a:ea typeface="+mn-ea"/>
                <a:cs typeface="+mn-cs"/>
              </a:rPr>
              <a:t>pemasok</a:t>
            </a:r>
            <a:r>
              <a:rPr lang="en-US" sz="2400" kern="1200" dirty="0">
                <a:latin typeface="+mn-lt"/>
                <a:ea typeface="+mn-ea"/>
                <a:cs typeface="+mn-cs"/>
              </a:rPr>
              <a:t>, </a:t>
            </a:r>
            <a:r>
              <a:rPr lang="en-US" sz="2400" kern="1200" dirty="0" err="1">
                <a:latin typeface="+mn-lt"/>
                <a:ea typeface="+mn-ea"/>
                <a:cs typeface="+mn-cs"/>
              </a:rPr>
              <a:t>menentukan</a:t>
            </a:r>
            <a:r>
              <a:rPr lang="en-US" sz="2400" kern="1200" dirty="0">
                <a:latin typeface="+mn-lt"/>
                <a:ea typeface="+mn-ea"/>
                <a:cs typeface="+mn-cs"/>
              </a:rPr>
              <a:t> </a:t>
            </a:r>
            <a:r>
              <a:rPr lang="en-US" sz="2400" kern="1200" dirty="0" err="1">
                <a:latin typeface="+mn-lt"/>
                <a:ea typeface="+mn-ea"/>
                <a:cs typeface="+mn-cs"/>
              </a:rPr>
              <a:t>persediaan</a:t>
            </a:r>
            <a:r>
              <a:rPr lang="en-US" sz="2400" kern="1200" dirty="0">
                <a:latin typeface="+mn-lt"/>
                <a:ea typeface="+mn-ea"/>
                <a:cs typeface="+mn-cs"/>
              </a:rPr>
              <a:t>.</a:t>
            </a:r>
          </a:p>
          <a:p>
            <a:pPr indent="-228600" fontAlgn="auto">
              <a:spcAft>
                <a:spcPts val="0"/>
              </a:spcAft>
              <a:buClr>
                <a:schemeClr val="accent1"/>
              </a:buClr>
              <a:buFont typeface="Arial" panose="020B0604020202020204" pitchFamily="34" charset="0"/>
              <a:buChar char="•"/>
              <a:defRPr/>
            </a:pPr>
            <a:endParaRPr lang="id-ID" sz="2200" b="0" kern="1200" dirty="0">
              <a:solidFill>
                <a:schemeClr val="tx1"/>
              </a:solidFill>
            </a:endParaRPr>
          </a:p>
        </p:txBody>
      </p:sp>
    </p:spTree>
    <p:extLst>
      <p:ext uri="{BB962C8B-B14F-4D97-AF65-F5344CB8AC3E}">
        <p14:creationId xmlns:p14="http://schemas.microsoft.com/office/powerpoint/2010/main" val="10791942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wrap="square" lIns="91440" tIns="45720" rIns="91440" bIns="45720" numCol="1" rtlCol="0" anchor="ctr" anchorCtr="0" compatLnSpc="1">
            <a:prstTxWarp prst="textNoShape">
              <a:avLst/>
            </a:prstTxWarp>
            <a:noAutofit/>
          </a:bodyPr>
          <a:lstStyle/>
          <a:p>
            <a:pPr fontAlgn="auto">
              <a:spcAft>
                <a:spcPts val="0"/>
              </a:spcAft>
              <a:defRPr/>
            </a:pPr>
            <a:r>
              <a:rPr lang="id-ID" sz="4600" b="0" kern="1200" spc="-100" dirty="0">
                <a:solidFill>
                  <a:srgbClr val="FFFFFF"/>
                </a:solidFill>
              </a:rPr>
              <a:t>Tipe Agen</a:t>
            </a:r>
          </a:p>
        </p:txBody>
      </p:sp>
      <p:sp>
        <p:nvSpPr>
          <p:cNvPr id="27651" name="Content Placeholder 2"/>
          <p:cNvSpPr>
            <a:spLocks noGrp="1"/>
          </p:cNvSpPr>
          <p:nvPr>
            <p:ph idx="1"/>
          </p:nvPr>
        </p:nvSpPr>
        <p:spPr>
          <a:ln/>
        </p:spPr>
        <p:txBody>
          <a:bodyPr vert="horz" wrap="square" lIns="91440" tIns="45720" rIns="91440" bIns="45720" numCol="1" anchor="t" anchorCtr="0" compatLnSpc="1">
            <a:prstTxWarp prst="textNoShape">
              <a:avLst/>
            </a:prstTxWarp>
          </a:bodyPr>
          <a:lstStyle/>
          <a:p>
            <a:pPr marL="857250" indent="-742950" algn="just">
              <a:buFont typeface="Cambria" panose="02040503050406030204" pitchFamily="18" charset="0"/>
              <a:buAutoNum type="arabicPeriod"/>
            </a:pPr>
            <a:r>
              <a:rPr sz="3200" b="0" dirty="0"/>
              <a:t>Simple reflex agents</a:t>
            </a:r>
          </a:p>
          <a:p>
            <a:pPr marL="857250" indent="-742950" algn="just">
              <a:buFont typeface="Cambria" panose="02040503050406030204" pitchFamily="18" charset="0"/>
              <a:buAutoNum type="arabicPeriod"/>
            </a:pPr>
            <a:r>
              <a:rPr sz="3200" b="0" dirty="0"/>
              <a:t>Modelbased reflex agents </a:t>
            </a:r>
          </a:p>
          <a:p>
            <a:pPr marL="857250" indent="-742950" algn="just">
              <a:buFont typeface="Cambria" panose="02040503050406030204" pitchFamily="18" charset="0"/>
              <a:buAutoNum type="arabicPeriod"/>
            </a:pPr>
            <a:r>
              <a:rPr sz="3200" b="0" dirty="0"/>
              <a:t>Goal-based reflex agents</a:t>
            </a:r>
          </a:p>
          <a:p>
            <a:pPr marL="857250" indent="-742950" algn="just">
              <a:buFont typeface="Cambria" panose="02040503050406030204" pitchFamily="18" charset="0"/>
              <a:buAutoNum type="arabicPeriod"/>
            </a:pPr>
            <a:r>
              <a:rPr sz="3200" b="0" dirty="0"/>
              <a:t>Utility-based reflex agents </a:t>
            </a:r>
          </a:p>
          <a:p>
            <a:pPr marL="857250" indent="-742950" algn="just">
              <a:buFont typeface="Cambria" panose="02040503050406030204" pitchFamily="18" charset="0"/>
              <a:buAutoNum type="arabicPeriod"/>
            </a:pPr>
            <a:r>
              <a:rPr sz="3200" b="0" dirty="0"/>
              <a:t>Learning agents</a:t>
            </a:r>
          </a:p>
        </p:txBody>
      </p:sp>
    </p:spTree>
    <p:extLst>
      <p:ext uri="{BB962C8B-B14F-4D97-AF65-F5344CB8AC3E}">
        <p14:creationId xmlns:p14="http://schemas.microsoft.com/office/powerpoint/2010/main" val="19098486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wrap="square" lIns="91440" tIns="45720" rIns="91440" bIns="45720" numCol="1" rtlCol="0" anchor="ctr" anchorCtr="0" compatLnSpc="1">
            <a:prstTxWarp prst="textNoShape">
              <a:avLst/>
            </a:prstTxWarp>
            <a:noAutofit/>
          </a:bodyPr>
          <a:lstStyle/>
          <a:p>
            <a:pPr fontAlgn="auto">
              <a:spcAft>
                <a:spcPts val="0"/>
              </a:spcAft>
              <a:defRPr/>
            </a:pPr>
            <a:r>
              <a:rPr lang="id-ID" sz="4600" b="0" kern="1200" spc="-100" dirty="0">
                <a:solidFill>
                  <a:srgbClr val="FFFFFF"/>
                </a:solidFill>
              </a:rPr>
              <a:t>Simple Reflex Agents</a:t>
            </a:r>
          </a:p>
        </p:txBody>
      </p:sp>
      <p:sp>
        <p:nvSpPr>
          <p:cNvPr id="28675" name="Content Placeholder 2"/>
          <p:cNvSpPr>
            <a:spLocks noGrp="1"/>
          </p:cNvSpPr>
          <p:nvPr>
            <p:ph idx="1"/>
          </p:nvPr>
        </p:nvSpPr>
        <p:spPr>
          <a:ln/>
        </p:spPr>
        <p:txBody>
          <a:bodyPr vert="horz" wrap="square" lIns="91440" tIns="45720" rIns="91440" bIns="45720" numCol="1" anchor="t" anchorCtr="0" compatLnSpc="1">
            <a:prstTxWarp prst="textNoShape">
              <a:avLst/>
            </a:prstTxWarp>
          </a:bodyPr>
          <a:lstStyle/>
          <a:p>
            <a:pPr algn="just"/>
            <a:r>
              <a:rPr b="0" dirty="0">
                <a:solidFill>
                  <a:srgbClr val="FF0000"/>
                </a:solidFill>
              </a:rPr>
              <a:t>Agen yang paling sederhana karena dia hanya menerapkan teknik kondisi aksi.</a:t>
            </a:r>
          </a:p>
          <a:p>
            <a:pPr algn="just"/>
            <a:r>
              <a:rPr b="0" dirty="0"/>
              <a:t>Jadi, jika terjadi suatu kondisi tertentu maka agen akan secara sederhana memberikan aksi tertentu. </a:t>
            </a:r>
          </a:p>
          <a:p>
            <a:pPr algn="just"/>
            <a:r>
              <a:rPr b="0" dirty="0"/>
              <a:t>Contoh: agen untuk pengendara taxi diberikan kondisi “jika mobil di depan melakukan pengereman” maka agen akan memberikan aksi “injak rem”.</a:t>
            </a:r>
          </a:p>
        </p:txBody>
      </p:sp>
    </p:spTree>
    <p:extLst>
      <p:ext uri="{BB962C8B-B14F-4D97-AF65-F5344CB8AC3E}">
        <p14:creationId xmlns:p14="http://schemas.microsoft.com/office/powerpoint/2010/main" val="6882655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id-ID" dirty="0" smtClean="0"/>
              <a:t>Tujuan Pembelajaran</a:t>
            </a:r>
            <a:endParaRPr lang="id-ID" dirty="0"/>
          </a:p>
        </p:txBody>
      </p:sp>
      <p:sp>
        <p:nvSpPr>
          <p:cNvPr id="7" name="Content Placeholder 6"/>
          <p:cNvSpPr>
            <a:spLocks noGrp="1"/>
          </p:cNvSpPr>
          <p:nvPr>
            <p:ph idx="1"/>
          </p:nvPr>
        </p:nvSpPr>
        <p:spPr/>
        <p:txBody>
          <a:bodyPr/>
          <a:lstStyle/>
          <a:p>
            <a:r>
              <a:rPr lang="en-US" dirty="0" err="1" smtClean="0"/>
              <a:t>Mahasiswa</a:t>
            </a:r>
            <a:r>
              <a:rPr lang="en-US" dirty="0" smtClean="0"/>
              <a:t> </a:t>
            </a:r>
            <a:r>
              <a:rPr lang="en-US" dirty="0" err="1" smtClean="0"/>
              <a:t>dapat</a:t>
            </a:r>
            <a:r>
              <a:rPr lang="en-US" dirty="0" smtClean="0"/>
              <a:t> </a:t>
            </a:r>
            <a:r>
              <a:rPr lang="en-US" dirty="0" err="1" smtClean="0"/>
              <a:t>mengetahui</a:t>
            </a:r>
            <a:r>
              <a:rPr lang="en-US" dirty="0" smtClean="0"/>
              <a:t> </a:t>
            </a:r>
            <a:r>
              <a:rPr lang="en-US" dirty="0" err="1" smtClean="0"/>
              <a:t>definisi</a:t>
            </a:r>
            <a:r>
              <a:rPr lang="en-US" dirty="0" smtClean="0"/>
              <a:t> Intelligent Agent</a:t>
            </a:r>
          </a:p>
          <a:p>
            <a:r>
              <a:rPr lang="en-US" dirty="0" err="1" smtClean="0"/>
              <a:t>Mahasiswa</a:t>
            </a:r>
            <a:r>
              <a:rPr lang="en-US" dirty="0" smtClean="0"/>
              <a:t> </a:t>
            </a:r>
            <a:r>
              <a:rPr lang="en-US" dirty="0" err="1" smtClean="0"/>
              <a:t>dapat</a:t>
            </a:r>
            <a:r>
              <a:rPr lang="en-US" dirty="0" smtClean="0"/>
              <a:t> </a:t>
            </a:r>
            <a:r>
              <a:rPr lang="en-US" dirty="0" err="1" smtClean="0"/>
              <a:t>mengetahui</a:t>
            </a:r>
            <a:r>
              <a:rPr lang="en-US" dirty="0" smtClean="0"/>
              <a:t> </a:t>
            </a:r>
            <a:r>
              <a:rPr lang="en-US" dirty="0" err="1" smtClean="0"/>
              <a:t>aplikasi</a:t>
            </a:r>
            <a:r>
              <a:rPr lang="en-US" dirty="0" smtClean="0"/>
              <a:t> Intelligent Agent yang </a:t>
            </a:r>
            <a:r>
              <a:rPr lang="en-US" dirty="0" err="1" smtClean="0"/>
              <a:t>telah</a:t>
            </a:r>
            <a:r>
              <a:rPr lang="en-US" dirty="0" smtClean="0"/>
              <a:t> </a:t>
            </a:r>
            <a:r>
              <a:rPr lang="en-US" dirty="0" err="1" smtClean="0"/>
              <a:t>dikembangkan</a:t>
            </a:r>
            <a:r>
              <a:rPr lang="en-US" dirty="0" smtClean="0"/>
              <a:t> </a:t>
            </a:r>
            <a:r>
              <a:rPr lang="en-US" dirty="0" err="1" smtClean="0"/>
              <a:t>saat</a:t>
            </a:r>
            <a:r>
              <a:rPr lang="en-US" dirty="0" smtClean="0"/>
              <a:t> </a:t>
            </a:r>
            <a:r>
              <a:rPr lang="en-US" dirty="0" err="1" smtClean="0"/>
              <a:t>ini</a:t>
            </a:r>
            <a:endParaRPr lang="id-ID" dirty="0"/>
          </a:p>
        </p:txBody>
      </p:sp>
    </p:spTree>
    <p:extLst>
      <p:ext uri="{BB962C8B-B14F-4D97-AF65-F5344CB8AC3E}">
        <p14:creationId xmlns:p14="http://schemas.microsoft.com/office/powerpoint/2010/main" val="6108006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wrap="square" lIns="91440" tIns="45720" rIns="91440" bIns="45720" numCol="1" rtlCol="0" anchor="ctr" anchorCtr="0" compatLnSpc="1">
            <a:prstTxWarp prst="textNoShape">
              <a:avLst/>
            </a:prstTxWarp>
            <a:noAutofit/>
          </a:bodyPr>
          <a:lstStyle/>
          <a:p>
            <a:pPr fontAlgn="auto">
              <a:spcAft>
                <a:spcPts val="0"/>
              </a:spcAft>
              <a:defRPr/>
            </a:pPr>
            <a:r>
              <a:rPr lang="id-ID" sz="4600" b="0" kern="1200" spc="-100" dirty="0">
                <a:solidFill>
                  <a:srgbClr val="FFFFFF"/>
                </a:solidFill>
              </a:rPr>
              <a:t>Gambar Agen refleks sederhana</a:t>
            </a:r>
          </a:p>
        </p:txBody>
      </p:sp>
      <p:pic>
        <p:nvPicPr>
          <p:cNvPr id="29699" name="Picture 2"/>
          <p:cNvPicPr>
            <a:picLocks noGrp="1" noChangeAspect="1"/>
          </p:cNvPicPr>
          <p:nvPr>
            <p:ph idx="1"/>
          </p:nvPr>
        </p:nvPicPr>
        <p:blipFill>
          <a:blip r:embed="rId2"/>
          <a:srcRect/>
          <a:stretch>
            <a:fillRect/>
          </a:stretch>
        </p:blipFill>
        <p:spPr>
          <a:xfrm>
            <a:off x="2490789" y="1643064"/>
            <a:ext cx="6600825" cy="4714875"/>
          </a:xfrm>
          <a:ln/>
        </p:spPr>
      </p:pic>
    </p:spTree>
    <p:extLst>
      <p:ext uri="{BB962C8B-B14F-4D97-AF65-F5344CB8AC3E}">
        <p14:creationId xmlns:p14="http://schemas.microsoft.com/office/powerpoint/2010/main" val="39157656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wrap="square" lIns="91440" tIns="45720" rIns="91440" bIns="45720" numCol="1" rtlCol="0" anchor="ctr" anchorCtr="0" compatLnSpc="1">
            <a:prstTxWarp prst="textNoShape">
              <a:avLst/>
            </a:prstTxWarp>
            <a:noAutofit/>
          </a:bodyPr>
          <a:lstStyle/>
          <a:p>
            <a:pPr fontAlgn="auto">
              <a:spcAft>
                <a:spcPts val="0"/>
              </a:spcAft>
              <a:defRPr/>
            </a:pPr>
            <a:r>
              <a:rPr lang="en-US" sz="4600" b="0" kern="1200" spc="-100" dirty="0">
                <a:solidFill>
                  <a:srgbClr val="FFFFFF"/>
                </a:solidFill>
              </a:rPr>
              <a:t>Model-Based Reflex Agents</a:t>
            </a:r>
            <a:endParaRPr lang="id-ID" sz="4600" b="0" kern="1200" spc="-100" dirty="0">
              <a:solidFill>
                <a:srgbClr val="FFFFFF"/>
              </a:solidFill>
            </a:endParaRPr>
          </a:p>
        </p:txBody>
      </p:sp>
      <p:sp>
        <p:nvSpPr>
          <p:cNvPr id="30723" name="Content Placeholder 2"/>
          <p:cNvSpPr>
            <a:spLocks noGrp="1"/>
          </p:cNvSpPr>
          <p:nvPr>
            <p:ph idx="1"/>
          </p:nvPr>
        </p:nvSpPr>
        <p:spPr>
          <a:ln/>
        </p:spPr>
        <p:txBody>
          <a:bodyPr vert="horz" wrap="square" lIns="91440" tIns="45720" rIns="91440" bIns="45720" numCol="1" anchor="t" anchorCtr="0" compatLnSpc="1">
            <a:prstTxWarp prst="textNoShape">
              <a:avLst/>
            </a:prstTxWarp>
          </a:bodyPr>
          <a:lstStyle/>
          <a:p>
            <a:pPr algn="just"/>
            <a:r>
              <a:rPr sz="3200" b="0" dirty="0"/>
              <a:t>Agen ini akan menambahkan suatu model tentang dunia yaitu </a:t>
            </a:r>
            <a:r>
              <a:rPr sz="3200" b="0" dirty="0">
                <a:solidFill>
                  <a:srgbClr val="FF0000"/>
                </a:solidFill>
              </a:rPr>
              <a:t>pengetahuan</a:t>
            </a:r>
            <a:r>
              <a:rPr sz="3200" b="0" dirty="0"/>
              <a:t> tentang bagaimana dunianya bekerja. </a:t>
            </a:r>
          </a:p>
          <a:p>
            <a:pPr algn="just"/>
            <a:r>
              <a:rPr sz="3200" b="0" dirty="0"/>
              <a:t>Jadi, agen refleks berbasis model ini menjaga keadaan dunianya menggunakan model internal kemudian memilih tindakan seperti agen refleks sederhana. </a:t>
            </a:r>
          </a:p>
        </p:txBody>
      </p:sp>
    </p:spTree>
    <p:extLst>
      <p:ext uri="{BB962C8B-B14F-4D97-AF65-F5344CB8AC3E}">
        <p14:creationId xmlns:p14="http://schemas.microsoft.com/office/powerpoint/2010/main" val="71342365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wrap="square" lIns="91440" tIns="45720" rIns="91440" bIns="45720" numCol="1" rtlCol="0" anchor="ctr" anchorCtr="0" compatLnSpc="1">
            <a:prstTxWarp prst="textNoShape">
              <a:avLst/>
            </a:prstTxWarp>
            <a:noAutofit/>
          </a:bodyPr>
          <a:lstStyle/>
          <a:p>
            <a:pPr fontAlgn="auto">
              <a:spcAft>
                <a:spcPts val="0"/>
              </a:spcAft>
              <a:defRPr/>
            </a:pPr>
            <a:r>
              <a:rPr lang="en-US" sz="4600" b="0" kern="1200" spc="-100" dirty="0">
                <a:solidFill>
                  <a:srgbClr val="FFFFFF"/>
                </a:solidFill>
              </a:rPr>
              <a:t>Model-Based Reflex Agents</a:t>
            </a:r>
            <a:endParaRPr lang="id-ID" sz="4600" b="0" kern="1200" spc="-100" dirty="0">
              <a:solidFill>
                <a:srgbClr val="FFFFFF"/>
              </a:solidFill>
            </a:endParaRPr>
          </a:p>
        </p:txBody>
      </p:sp>
      <p:sp>
        <p:nvSpPr>
          <p:cNvPr id="31747" name="Content Placeholder 2"/>
          <p:cNvSpPr>
            <a:spLocks noGrp="1"/>
          </p:cNvSpPr>
          <p:nvPr>
            <p:ph idx="1"/>
          </p:nvPr>
        </p:nvSpPr>
        <p:spPr>
          <a:ln/>
        </p:spPr>
        <p:txBody>
          <a:bodyPr vert="horz" wrap="square" lIns="91440" tIns="45720" rIns="91440" bIns="45720" numCol="1" anchor="t" anchorCtr="0" compatLnSpc="1">
            <a:prstTxWarp prst="textNoShape">
              <a:avLst/>
            </a:prstTxWarp>
          </a:bodyPr>
          <a:lstStyle/>
          <a:p>
            <a:pPr algn="just"/>
            <a:r>
              <a:rPr sz="2400" b="0" dirty="0"/>
              <a:t>Misalkan untuk kasus agen pengendara taxi, agen tersebut hanya dapat menerima percept dari mobil dengan model terbaru saja. Jika ada mobil dengan model lama, agen tersebut tidak dapat menerima pesannya sehingga agen tersebut tidak melakukan tindakan pengereman. </a:t>
            </a:r>
          </a:p>
          <a:p>
            <a:pPr algn="just"/>
            <a:r>
              <a:rPr sz="2400" b="0" dirty="0"/>
              <a:t>Pada kasus ini, dibutuhkan agen refleks berbasis model yang dapat terus melakukan pelacakan terhadap lingkungan sehingga lingkungan dapat dipercept dengan baik</a:t>
            </a:r>
          </a:p>
        </p:txBody>
      </p:sp>
    </p:spTree>
    <p:extLst>
      <p:ext uri="{BB962C8B-B14F-4D97-AF65-F5344CB8AC3E}">
        <p14:creationId xmlns:p14="http://schemas.microsoft.com/office/powerpoint/2010/main" val="53880645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wrap="square" lIns="91440" tIns="45720" rIns="91440" bIns="45720" numCol="1" rtlCol="0" anchor="ctr" anchorCtr="0" compatLnSpc="1">
            <a:prstTxWarp prst="textNoShape">
              <a:avLst/>
            </a:prstTxWarp>
            <a:noAutofit/>
          </a:bodyPr>
          <a:lstStyle/>
          <a:p>
            <a:pPr fontAlgn="auto">
              <a:spcAft>
                <a:spcPts val="0"/>
              </a:spcAft>
              <a:defRPr/>
            </a:pPr>
            <a:r>
              <a:rPr lang="id-ID" sz="4600" b="0" kern="1200" spc="-100" dirty="0">
                <a:solidFill>
                  <a:srgbClr val="FFFFFF"/>
                </a:solidFill>
              </a:rPr>
              <a:t>Gambar Agen refleks berbasis model </a:t>
            </a:r>
          </a:p>
        </p:txBody>
      </p:sp>
      <p:pic>
        <p:nvPicPr>
          <p:cNvPr id="32771" name="Picture 2"/>
          <p:cNvPicPr>
            <a:picLocks noGrp="1" noChangeAspect="1"/>
          </p:cNvPicPr>
          <p:nvPr>
            <p:ph idx="1"/>
          </p:nvPr>
        </p:nvPicPr>
        <p:blipFill>
          <a:blip r:embed="rId2"/>
          <a:srcRect/>
          <a:stretch>
            <a:fillRect/>
          </a:stretch>
        </p:blipFill>
        <p:spPr>
          <a:xfrm>
            <a:off x="2279651" y="1773238"/>
            <a:ext cx="6911975" cy="4464050"/>
          </a:xfrm>
          <a:ln/>
        </p:spPr>
      </p:pic>
    </p:spTree>
    <p:extLst>
      <p:ext uri="{BB962C8B-B14F-4D97-AF65-F5344CB8AC3E}">
        <p14:creationId xmlns:p14="http://schemas.microsoft.com/office/powerpoint/2010/main" val="184651201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wrap="square" lIns="91440" tIns="45720" rIns="91440" bIns="45720" numCol="1" rtlCol="0" anchor="ctr" anchorCtr="0" compatLnSpc="1">
            <a:prstTxWarp prst="textNoShape">
              <a:avLst/>
            </a:prstTxWarp>
            <a:noAutofit/>
          </a:bodyPr>
          <a:lstStyle/>
          <a:p>
            <a:pPr fontAlgn="auto">
              <a:spcAft>
                <a:spcPts val="0"/>
              </a:spcAft>
              <a:defRPr/>
            </a:pPr>
            <a:r>
              <a:rPr lang="id-ID" sz="4600" b="0" kern="1200" spc="-100" dirty="0">
                <a:solidFill>
                  <a:srgbClr val="FFFFFF"/>
                </a:solidFill>
              </a:rPr>
              <a:t>Goal-Based Agents</a:t>
            </a:r>
          </a:p>
        </p:txBody>
      </p:sp>
      <p:sp>
        <p:nvSpPr>
          <p:cNvPr id="33795" name="Content Placeholder 2"/>
          <p:cNvSpPr>
            <a:spLocks noGrp="1"/>
          </p:cNvSpPr>
          <p:nvPr>
            <p:ph idx="1"/>
          </p:nvPr>
        </p:nvSpPr>
        <p:spPr>
          <a:ln/>
        </p:spPr>
        <p:txBody>
          <a:bodyPr vert="horz" wrap="square" lIns="91440" tIns="45720" rIns="91440" bIns="45720" numCol="1" anchor="t" anchorCtr="0" compatLnSpc="1">
            <a:prstTxWarp prst="textNoShape">
              <a:avLst/>
            </a:prstTxWarp>
          </a:bodyPr>
          <a:lstStyle/>
          <a:p>
            <a:pPr algn="just"/>
            <a:r>
              <a:rPr b="0" dirty="0"/>
              <a:t>Pengetahuan agen akan keseluruhan keadaan pada lingkungan tidak selalu cukup. </a:t>
            </a:r>
          </a:p>
          <a:p>
            <a:pPr algn="just"/>
            <a:r>
              <a:rPr b="0" dirty="0"/>
              <a:t>Suatu agen tertentu harus diberikan </a:t>
            </a:r>
            <a:r>
              <a:rPr b="0" dirty="0">
                <a:solidFill>
                  <a:srgbClr val="FF0000"/>
                </a:solidFill>
              </a:rPr>
              <a:t>informasi tentang tujuan </a:t>
            </a:r>
            <a:r>
              <a:rPr b="0" dirty="0"/>
              <a:t>yang merupakan keadaan yang ingin dicapai oleh agen. </a:t>
            </a:r>
          </a:p>
          <a:p>
            <a:pPr algn="just"/>
            <a:r>
              <a:rPr b="0" dirty="0"/>
              <a:t>Dengan demikian, agen akan bekerja hingga mencapai tujuannya. </a:t>
            </a:r>
          </a:p>
          <a:p>
            <a:pPr algn="just"/>
            <a:r>
              <a:rPr b="0" dirty="0"/>
              <a:t>Pencarian dan perencanaan adalah dua deretan pekerjaan yang dilakukan untuk mencapai tujuan agen. </a:t>
            </a:r>
          </a:p>
          <a:p>
            <a:pPr algn="just"/>
            <a:r>
              <a:rPr b="0" dirty="0"/>
              <a:t>Agen refleks berbasis tujuan ini menambahkan informasi tentang tujuan tersebut.</a:t>
            </a:r>
          </a:p>
        </p:txBody>
      </p:sp>
    </p:spTree>
    <p:extLst>
      <p:ext uri="{BB962C8B-B14F-4D97-AF65-F5344CB8AC3E}">
        <p14:creationId xmlns:p14="http://schemas.microsoft.com/office/powerpoint/2010/main" val="15502946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wrap="square" lIns="91440" tIns="45720" rIns="91440" bIns="45720" numCol="1" rtlCol="0" anchor="ctr" anchorCtr="0" compatLnSpc="1">
            <a:prstTxWarp prst="textNoShape">
              <a:avLst/>
            </a:prstTxWarp>
            <a:noAutofit/>
          </a:bodyPr>
          <a:lstStyle/>
          <a:p>
            <a:pPr fontAlgn="auto">
              <a:spcAft>
                <a:spcPts val="0"/>
              </a:spcAft>
              <a:defRPr/>
            </a:pPr>
            <a:r>
              <a:rPr lang="id-ID" sz="4600" b="0" kern="1200" spc="-100" dirty="0">
                <a:solidFill>
                  <a:srgbClr val="FFFFFF"/>
                </a:solidFill>
              </a:rPr>
              <a:t>Gambar Agen refleks berbasis tujuan</a:t>
            </a:r>
          </a:p>
        </p:txBody>
      </p:sp>
      <p:pic>
        <p:nvPicPr>
          <p:cNvPr id="34819" name="Picture 2"/>
          <p:cNvPicPr>
            <a:picLocks noGrp="1" noChangeAspect="1"/>
          </p:cNvPicPr>
          <p:nvPr>
            <p:ph idx="1"/>
          </p:nvPr>
        </p:nvPicPr>
        <p:blipFill>
          <a:blip r:embed="rId2"/>
          <a:srcRect/>
          <a:stretch>
            <a:fillRect/>
          </a:stretch>
        </p:blipFill>
        <p:spPr>
          <a:xfrm>
            <a:off x="2279650" y="1700214"/>
            <a:ext cx="6769100" cy="4321175"/>
          </a:xfrm>
          <a:ln/>
        </p:spPr>
      </p:pic>
    </p:spTree>
    <p:extLst>
      <p:ext uri="{BB962C8B-B14F-4D97-AF65-F5344CB8AC3E}">
        <p14:creationId xmlns:p14="http://schemas.microsoft.com/office/powerpoint/2010/main" val="185832034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wrap="square" lIns="91440" tIns="45720" rIns="91440" bIns="45720" numCol="1" rtlCol="0" anchor="ctr" anchorCtr="0" compatLnSpc="1">
            <a:prstTxWarp prst="textNoShape">
              <a:avLst/>
            </a:prstTxWarp>
            <a:noAutofit/>
          </a:bodyPr>
          <a:lstStyle/>
          <a:p>
            <a:pPr fontAlgn="auto">
              <a:spcAft>
                <a:spcPts val="0"/>
              </a:spcAft>
              <a:defRPr/>
            </a:pPr>
            <a:r>
              <a:rPr lang="id-ID" sz="4600" b="0" kern="1200" spc="-100" dirty="0">
                <a:solidFill>
                  <a:srgbClr val="FFFFFF"/>
                </a:solidFill>
              </a:rPr>
              <a:t>Utility-Based Agents</a:t>
            </a:r>
          </a:p>
        </p:txBody>
      </p:sp>
      <p:sp>
        <p:nvSpPr>
          <p:cNvPr id="35843" name="Content Placeholder 2"/>
          <p:cNvSpPr>
            <a:spLocks noGrp="1"/>
          </p:cNvSpPr>
          <p:nvPr>
            <p:ph idx="1"/>
          </p:nvPr>
        </p:nvSpPr>
        <p:spPr>
          <a:ln/>
        </p:spPr>
        <p:txBody>
          <a:bodyPr vert="horz" wrap="square" lIns="91440" tIns="45720" rIns="91440" bIns="45720" numCol="1" anchor="t" anchorCtr="0" compatLnSpc="1">
            <a:prstTxWarp prst="textNoShape">
              <a:avLst/>
            </a:prstTxWarp>
          </a:bodyPr>
          <a:lstStyle/>
          <a:p>
            <a:pPr algn="just"/>
            <a:r>
              <a:rPr sz="2400" b="0" dirty="0"/>
              <a:t>Pencapaian tujuan pada agen tidak cukup untuk menghasilkan agen dengan tingkah laku berkualitas tinggi. </a:t>
            </a:r>
          </a:p>
          <a:p>
            <a:pPr algn="just"/>
            <a:r>
              <a:rPr sz="2400" b="0" dirty="0"/>
              <a:t>Sebagai contoh untuk agen pengendara taxi, ada beberapa tindakan yang dapat dilakukan oleh agen sehingga dapat mencapai tempat tujuan, namun ada yang lebih cepat, lebih aman, atau lebih murah dari yang lainnya. </a:t>
            </a:r>
          </a:p>
          <a:p>
            <a:pPr algn="just"/>
            <a:r>
              <a:rPr sz="2400" b="0" dirty="0"/>
              <a:t>Agen refleks berbasis tujuan tidak membedakan keadaan yang bagus dengan keadaan yang tidak bagus untuk agen. </a:t>
            </a:r>
          </a:p>
          <a:p>
            <a:pPr algn="just"/>
            <a:r>
              <a:rPr sz="2400" b="0" dirty="0"/>
              <a:t> Pada utility based agent diperhitungkan utility factor (kuantitatif)</a:t>
            </a:r>
          </a:p>
        </p:txBody>
      </p:sp>
    </p:spTree>
    <p:extLst>
      <p:ext uri="{BB962C8B-B14F-4D97-AF65-F5344CB8AC3E}">
        <p14:creationId xmlns:p14="http://schemas.microsoft.com/office/powerpoint/2010/main" val="75517650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wrap="square" lIns="91440" tIns="45720" rIns="91440" bIns="45720" numCol="1" rtlCol="0" anchor="ctr" anchorCtr="0" compatLnSpc="1">
            <a:prstTxWarp prst="textNoShape">
              <a:avLst/>
            </a:prstTxWarp>
            <a:noAutofit/>
          </a:bodyPr>
          <a:lstStyle/>
          <a:p>
            <a:pPr fontAlgn="auto">
              <a:spcAft>
                <a:spcPts val="0"/>
              </a:spcAft>
              <a:defRPr/>
            </a:pPr>
            <a:r>
              <a:rPr lang="id-ID" sz="4600" b="0" kern="1200" spc="-100" dirty="0">
                <a:solidFill>
                  <a:srgbClr val="FFFFFF"/>
                </a:solidFill>
              </a:rPr>
              <a:t>Gambar Agen refleks berbasis utility</a:t>
            </a:r>
          </a:p>
        </p:txBody>
      </p:sp>
      <p:pic>
        <p:nvPicPr>
          <p:cNvPr id="36867" name="Picture 2"/>
          <p:cNvPicPr>
            <a:picLocks noGrp="1" noChangeAspect="1"/>
          </p:cNvPicPr>
          <p:nvPr>
            <p:ph idx="1"/>
          </p:nvPr>
        </p:nvPicPr>
        <p:blipFill>
          <a:blip r:embed="rId2"/>
          <a:srcRect/>
          <a:stretch>
            <a:fillRect/>
          </a:stretch>
        </p:blipFill>
        <p:spPr>
          <a:xfrm>
            <a:off x="2063751" y="1820864"/>
            <a:ext cx="7127875" cy="4359275"/>
          </a:xfrm>
          <a:ln/>
        </p:spPr>
      </p:pic>
    </p:spTree>
    <p:extLst>
      <p:ext uri="{BB962C8B-B14F-4D97-AF65-F5344CB8AC3E}">
        <p14:creationId xmlns:p14="http://schemas.microsoft.com/office/powerpoint/2010/main" val="389230848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wrap="square" lIns="91440" tIns="45720" rIns="91440" bIns="45720" numCol="1" rtlCol="0" anchor="ctr" anchorCtr="0" compatLnSpc="1">
            <a:prstTxWarp prst="textNoShape">
              <a:avLst/>
            </a:prstTxWarp>
            <a:noAutofit/>
          </a:bodyPr>
          <a:lstStyle/>
          <a:p>
            <a:pPr fontAlgn="auto">
              <a:spcAft>
                <a:spcPts val="0"/>
              </a:spcAft>
              <a:defRPr/>
            </a:pPr>
            <a:r>
              <a:rPr lang="id-ID" sz="4600" b="0" kern="1200" spc="-100" dirty="0">
                <a:solidFill>
                  <a:srgbClr val="FFFFFF"/>
                </a:solidFill>
              </a:rPr>
              <a:t>Learning agents</a:t>
            </a:r>
          </a:p>
        </p:txBody>
      </p:sp>
      <p:sp>
        <p:nvSpPr>
          <p:cNvPr id="37891" name="Content Placeholder 2"/>
          <p:cNvSpPr>
            <a:spLocks noGrp="1"/>
          </p:cNvSpPr>
          <p:nvPr>
            <p:ph idx="1"/>
          </p:nvPr>
        </p:nvSpPr>
        <p:spPr>
          <a:ln/>
        </p:spPr>
        <p:txBody>
          <a:bodyPr vert="horz" wrap="square" lIns="91440" tIns="45720" rIns="91440" bIns="45720" numCol="1" anchor="t" anchorCtr="0" compatLnSpc="1">
            <a:prstTxWarp prst="textNoShape">
              <a:avLst/>
            </a:prstTxWarp>
          </a:bodyPr>
          <a:lstStyle/>
          <a:p>
            <a:pPr algn="just"/>
            <a:r>
              <a:rPr b="0" dirty="0"/>
              <a:t>Learning agents belajar dari pengalaman, meningkatkan kinerja </a:t>
            </a:r>
          </a:p>
          <a:p>
            <a:pPr algn="just"/>
            <a:r>
              <a:rPr b="0" dirty="0"/>
              <a:t>Bertanggung jawab untuk membuat perbaikan </a:t>
            </a:r>
          </a:p>
          <a:p>
            <a:pPr algn="just"/>
            <a:r>
              <a:rPr b="0" dirty="0"/>
              <a:t>Elemen kinerja bertanggung jawab untuk memilih tindakan eksternal</a:t>
            </a:r>
          </a:p>
          <a:p>
            <a:pPr algn="just"/>
            <a:r>
              <a:rPr b="0" dirty="0"/>
              <a:t>Kritikus memberikan umpan balik tentang bagaimana agen bekerja</a:t>
            </a:r>
          </a:p>
        </p:txBody>
      </p:sp>
    </p:spTree>
    <p:extLst>
      <p:ext uri="{BB962C8B-B14F-4D97-AF65-F5344CB8AC3E}">
        <p14:creationId xmlns:p14="http://schemas.microsoft.com/office/powerpoint/2010/main" val="166041846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wrap="square" lIns="91440" tIns="45720" rIns="91440" bIns="45720" numCol="1" rtlCol="0" anchor="ctr" anchorCtr="0" compatLnSpc="1">
            <a:prstTxWarp prst="textNoShape">
              <a:avLst/>
            </a:prstTxWarp>
            <a:noAutofit/>
          </a:bodyPr>
          <a:lstStyle/>
          <a:p>
            <a:pPr fontAlgn="auto">
              <a:spcAft>
                <a:spcPts val="0"/>
              </a:spcAft>
              <a:defRPr/>
            </a:pPr>
            <a:r>
              <a:rPr lang="id-ID" sz="4600" b="0" kern="1200" spc="-100" dirty="0">
                <a:solidFill>
                  <a:srgbClr val="FFFFFF"/>
                </a:solidFill>
              </a:rPr>
              <a:t>Gambar Learning agents</a:t>
            </a:r>
          </a:p>
        </p:txBody>
      </p:sp>
      <p:pic>
        <p:nvPicPr>
          <p:cNvPr id="38915" name="Picture 2"/>
          <p:cNvPicPr>
            <a:picLocks noGrp="1" noChangeAspect="1"/>
          </p:cNvPicPr>
          <p:nvPr>
            <p:ph idx="1"/>
          </p:nvPr>
        </p:nvPicPr>
        <p:blipFill>
          <a:blip r:embed="rId2"/>
          <a:srcRect/>
          <a:stretch>
            <a:fillRect/>
          </a:stretch>
        </p:blipFill>
        <p:spPr>
          <a:xfrm>
            <a:off x="2208213" y="1484314"/>
            <a:ext cx="6983412" cy="4681537"/>
          </a:xfrm>
          <a:ln/>
        </p:spPr>
      </p:pic>
    </p:spTree>
    <p:extLst>
      <p:ext uri="{BB962C8B-B14F-4D97-AF65-F5344CB8AC3E}">
        <p14:creationId xmlns:p14="http://schemas.microsoft.com/office/powerpoint/2010/main" val="29030020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wrap="square" lIns="91440" tIns="45720" rIns="91440" bIns="45720" numCol="1" rtlCol="0" anchor="ctr" anchorCtr="0" compatLnSpc="1">
            <a:prstTxWarp prst="textNoShape">
              <a:avLst/>
            </a:prstTxWarp>
            <a:noAutofit/>
          </a:bodyPr>
          <a:lstStyle/>
          <a:p>
            <a:pPr fontAlgn="auto">
              <a:spcAft>
                <a:spcPts val="0"/>
              </a:spcAft>
              <a:defRPr/>
            </a:pPr>
            <a:r>
              <a:rPr lang="id-ID" sz="4600" b="0" kern="1200" spc="-100" dirty="0">
                <a:solidFill>
                  <a:srgbClr val="FFFFFF"/>
                </a:solidFill>
              </a:rPr>
              <a:t>Outline</a:t>
            </a:r>
          </a:p>
        </p:txBody>
      </p:sp>
      <p:sp>
        <p:nvSpPr>
          <p:cNvPr id="3075" name="Content Placeholder 2"/>
          <p:cNvSpPr>
            <a:spLocks noGrp="1"/>
          </p:cNvSpPr>
          <p:nvPr>
            <p:ph idx="1"/>
          </p:nvPr>
        </p:nvSpPr>
        <p:spPr>
          <a:ln/>
        </p:spPr>
        <p:txBody>
          <a:bodyPr vert="horz" wrap="square" lIns="91440" tIns="45720" rIns="91440" bIns="45720" numCol="1" anchor="t" anchorCtr="0" compatLnSpc="1">
            <a:prstTxWarp prst="textNoShape">
              <a:avLst/>
            </a:prstTxWarp>
          </a:bodyPr>
          <a:lstStyle/>
          <a:p>
            <a:r>
              <a:rPr dirty="0"/>
              <a:t>Konsep Agen Cerdas dan Lingkungannya</a:t>
            </a:r>
          </a:p>
          <a:p>
            <a:r>
              <a:rPr dirty="0"/>
              <a:t>Konsep Perancangan Agen Cerdas</a:t>
            </a:r>
          </a:p>
          <a:p>
            <a:r>
              <a:rPr dirty="0"/>
              <a:t>Perancangan Agen Cerdas</a:t>
            </a:r>
          </a:p>
          <a:p>
            <a:r>
              <a:rPr dirty="0"/>
              <a:t>Karakteristik Agen</a:t>
            </a:r>
          </a:p>
          <a:p>
            <a:r>
              <a:rPr dirty="0"/>
              <a:t>Arsitektur Agen</a:t>
            </a:r>
          </a:p>
          <a:p>
            <a:r>
              <a:rPr dirty="0"/>
              <a:t>Tipe Agen</a:t>
            </a:r>
          </a:p>
          <a:p>
            <a:r>
              <a:rPr dirty="0"/>
              <a:t>Jenis Lingkungan</a:t>
            </a:r>
          </a:p>
        </p:txBody>
      </p:sp>
    </p:spTree>
    <p:extLst>
      <p:ext uri="{BB962C8B-B14F-4D97-AF65-F5344CB8AC3E}">
        <p14:creationId xmlns:p14="http://schemas.microsoft.com/office/powerpoint/2010/main" val="416114146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9416" y="692696"/>
            <a:ext cx="10871200" cy="563562"/>
          </a:xfrm>
        </p:spPr>
        <p:txBody>
          <a:bodyPr vert="horz" wrap="square" lIns="91440" tIns="45720" rIns="91440" bIns="45720" numCol="1" rtlCol="0" anchor="ctr" anchorCtr="0" compatLnSpc="1">
            <a:prstTxWarp prst="textNoShape">
              <a:avLst/>
            </a:prstTxWarp>
            <a:noAutofit/>
          </a:bodyPr>
          <a:lstStyle/>
          <a:p>
            <a:pPr fontAlgn="auto">
              <a:spcAft>
                <a:spcPts val="0"/>
              </a:spcAft>
              <a:defRPr/>
            </a:pPr>
            <a:r>
              <a:rPr lang="en-US" sz="4600" b="0" kern="1200" spc="-100" dirty="0" err="1">
                <a:solidFill>
                  <a:srgbClr val="FFFFFF"/>
                </a:solidFill>
              </a:rPr>
              <a:t>Jenis</a:t>
            </a:r>
            <a:r>
              <a:rPr lang="en-US" sz="4600" b="0" kern="1200" spc="-100" dirty="0">
                <a:solidFill>
                  <a:srgbClr val="FFFFFF"/>
                </a:solidFill>
              </a:rPr>
              <a:t> </a:t>
            </a:r>
            <a:r>
              <a:rPr lang="en-US" sz="4600" b="0" kern="1200" spc="-100" dirty="0" err="1">
                <a:solidFill>
                  <a:srgbClr val="FFFFFF"/>
                </a:solidFill>
              </a:rPr>
              <a:t>Lingkungan</a:t>
            </a:r>
            <a:endParaRPr lang="id-ID" sz="4600" b="0" kern="1200" spc="-100" dirty="0">
              <a:solidFill>
                <a:srgbClr val="FFFFFF"/>
              </a:solidFill>
            </a:endParaRPr>
          </a:p>
        </p:txBody>
      </p:sp>
      <p:sp>
        <p:nvSpPr>
          <p:cNvPr id="3" name="Content Placeholder 2"/>
          <p:cNvSpPr>
            <a:spLocks noGrp="1"/>
          </p:cNvSpPr>
          <p:nvPr>
            <p:ph idx="1"/>
          </p:nvPr>
        </p:nvSpPr>
        <p:spPr/>
        <p:txBody>
          <a:bodyPr vert="horz" wrap="square" lIns="91440" tIns="45720" rIns="91440" bIns="45720" numCol="1" rtlCol="0" anchor="t" anchorCtr="0" compatLnSpc="1">
            <a:prstTxWarp prst="textNoShape">
              <a:avLst/>
            </a:prstTxWarp>
            <a:normAutofit/>
          </a:bodyPr>
          <a:lstStyle/>
          <a:p>
            <a:pPr marL="114300" indent="0" fontAlgn="auto">
              <a:spcAft>
                <a:spcPts val="0"/>
              </a:spcAft>
              <a:buClr>
                <a:schemeClr val="accent1"/>
              </a:buClr>
              <a:buNone/>
              <a:defRPr/>
            </a:pPr>
            <a:r>
              <a:rPr lang="id-ID" b="0" kern="1200">
                <a:solidFill>
                  <a:schemeClr val="tx1"/>
                </a:solidFill>
              </a:rPr>
              <a:t>6 </a:t>
            </a:r>
            <a:r>
              <a:rPr lang="en-US" b="0" kern="1200">
                <a:solidFill>
                  <a:schemeClr val="tx1"/>
                </a:solidFill>
              </a:rPr>
              <a:t>Environment </a:t>
            </a:r>
            <a:r>
              <a:rPr lang="en-US" b="0" kern="1200" dirty="0">
                <a:solidFill>
                  <a:schemeClr val="tx1"/>
                </a:solidFill>
              </a:rPr>
              <a:t>types</a:t>
            </a:r>
          </a:p>
          <a:p>
            <a:pPr marL="914400" lvl="1" indent="-514350" algn="just" fontAlgn="auto">
              <a:spcAft>
                <a:spcPts val="0"/>
              </a:spcAft>
              <a:buClr>
                <a:schemeClr val="accent2"/>
              </a:buClr>
              <a:buFont typeface="Courier New" panose="02070309020205020404" pitchFamily="49" charset="0"/>
              <a:buChar char="o"/>
              <a:defRPr/>
            </a:pPr>
            <a:r>
              <a:rPr lang="en-US" sz="2800" kern="1200" dirty="0">
                <a:latin typeface="+mn-lt"/>
                <a:ea typeface="+mn-ea"/>
                <a:cs typeface="+mn-cs"/>
              </a:rPr>
              <a:t>Fully observable vs. Partially observable</a:t>
            </a:r>
          </a:p>
          <a:p>
            <a:pPr marL="914400" lvl="1" indent="-514350" algn="just" fontAlgn="auto">
              <a:spcAft>
                <a:spcPts val="0"/>
              </a:spcAft>
              <a:buClr>
                <a:schemeClr val="accent2"/>
              </a:buClr>
              <a:buFont typeface="Courier New" panose="02070309020205020404" pitchFamily="49" charset="0"/>
              <a:buChar char="o"/>
              <a:defRPr/>
            </a:pPr>
            <a:r>
              <a:rPr lang="en-US" sz="2800" kern="1200" dirty="0">
                <a:latin typeface="+mn-lt"/>
                <a:ea typeface="+mn-ea"/>
                <a:cs typeface="+mn-cs"/>
              </a:rPr>
              <a:t>Deterministic vs. Stochastic</a:t>
            </a:r>
          </a:p>
          <a:p>
            <a:pPr marL="914400" lvl="1" indent="-514350" algn="just" fontAlgn="auto">
              <a:spcAft>
                <a:spcPts val="0"/>
              </a:spcAft>
              <a:buClr>
                <a:schemeClr val="accent2"/>
              </a:buClr>
              <a:buFont typeface="Courier New" panose="02070309020205020404" pitchFamily="49" charset="0"/>
              <a:buChar char="o"/>
              <a:defRPr/>
            </a:pPr>
            <a:r>
              <a:rPr lang="en-US" sz="2800" kern="1200" dirty="0">
                <a:latin typeface="+mn-lt"/>
                <a:ea typeface="+mn-ea"/>
                <a:cs typeface="+mn-cs"/>
              </a:rPr>
              <a:t>Episodic vs. Sequential</a:t>
            </a:r>
          </a:p>
          <a:p>
            <a:pPr marL="914400" lvl="1" indent="-514350" algn="just" fontAlgn="auto">
              <a:spcAft>
                <a:spcPts val="0"/>
              </a:spcAft>
              <a:buClr>
                <a:schemeClr val="accent2"/>
              </a:buClr>
              <a:buFont typeface="Courier New" panose="02070309020205020404" pitchFamily="49" charset="0"/>
              <a:buChar char="o"/>
              <a:defRPr/>
            </a:pPr>
            <a:r>
              <a:rPr lang="en-US" sz="2800" kern="1200" dirty="0">
                <a:latin typeface="+mn-lt"/>
                <a:ea typeface="+mn-ea"/>
                <a:cs typeface="+mn-cs"/>
              </a:rPr>
              <a:t>Static  vs. Dynamic</a:t>
            </a:r>
          </a:p>
          <a:p>
            <a:pPr marL="914400" lvl="1" indent="-514350" algn="just" fontAlgn="auto">
              <a:spcAft>
                <a:spcPts val="0"/>
              </a:spcAft>
              <a:buClr>
                <a:schemeClr val="accent2"/>
              </a:buClr>
              <a:buFont typeface="Courier New" panose="02070309020205020404" pitchFamily="49" charset="0"/>
              <a:buChar char="o"/>
              <a:defRPr/>
            </a:pPr>
            <a:r>
              <a:rPr lang="en-US" sz="2800" kern="1200" dirty="0">
                <a:latin typeface="+mn-lt"/>
                <a:ea typeface="+mn-ea"/>
                <a:cs typeface="+mn-cs"/>
              </a:rPr>
              <a:t>Discrete vs. Continuous</a:t>
            </a:r>
          </a:p>
          <a:p>
            <a:pPr marL="914400" lvl="1" indent="-514350" algn="just" fontAlgn="auto">
              <a:spcAft>
                <a:spcPts val="0"/>
              </a:spcAft>
              <a:buClr>
                <a:schemeClr val="accent2"/>
              </a:buClr>
              <a:buFont typeface="Courier New" panose="02070309020205020404" pitchFamily="49" charset="0"/>
              <a:buChar char="o"/>
              <a:defRPr/>
            </a:pPr>
            <a:r>
              <a:rPr lang="en-US" sz="2800" kern="1200" dirty="0">
                <a:latin typeface="+mn-lt"/>
                <a:ea typeface="+mn-ea"/>
                <a:cs typeface="+mn-cs"/>
              </a:rPr>
              <a:t>Single agent vs. Multi agent</a:t>
            </a:r>
          </a:p>
          <a:p>
            <a:pPr indent="-228600" fontAlgn="auto">
              <a:spcAft>
                <a:spcPts val="0"/>
              </a:spcAft>
              <a:buClr>
                <a:schemeClr val="accent1"/>
              </a:buClr>
              <a:buFont typeface="Arial" panose="020B0604020202020204" pitchFamily="34" charset="0"/>
              <a:buChar char="•"/>
              <a:defRPr/>
            </a:pPr>
            <a:endParaRPr lang="id-ID" sz="2200" b="0" kern="1200" dirty="0">
              <a:solidFill>
                <a:schemeClr val="tx1"/>
              </a:solidFill>
            </a:endParaRPr>
          </a:p>
        </p:txBody>
      </p:sp>
    </p:spTree>
    <p:extLst>
      <p:ext uri="{BB962C8B-B14F-4D97-AF65-F5344CB8AC3E}">
        <p14:creationId xmlns:p14="http://schemas.microsoft.com/office/powerpoint/2010/main" val="285493676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9416" y="692696"/>
            <a:ext cx="10871200" cy="563562"/>
          </a:xfrm>
        </p:spPr>
        <p:txBody>
          <a:bodyPr vert="horz" wrap="square" lIns="91440" tIns="45720" rIns="91440" bIns="45720" numCol="1" rtlCol="0" anchor="ctr" anchorCtr="0" compatLnSpc="1">
            <a:prstTxWarp prst="textNoShape">
              <a:avLst/>
            </a:prstTxWarp>
            <a:noAutofit/>
          </a:bodyPr>
          <a:lstStyle/>
          <a:p>
            <a:pPr fontAlgn="auto">
              <a:spcAft>
                <a:spcPts val="0"/>
              </a:spcAft>
              <a:defRPr/>
            </a:pPr>
            <a:r>
              <a:rPr lang="en-US" sz="4600" b="0" kern="1200" spc="-100" dirty="0" err="1">
                <a:solidFill>
                  <a:srgbClr val="FFFFFF"/>
                </a:solidFill>
              </a:rPr>
              <a:t>Jenis</a:t>
            </a:r>
            <a:r>
              <a:rPr lang="en-US" sz="4600" b="0" kern="1200" spc="-100" dirty="0">
                <a:solidFill>
                  <a:srgbClr val="FFFFFF"/>
                </a:solidFill>
              </a:rPr>
              <a:t> </a:t>
            </a:r>
            <a:r>
              <a:rPr lang="en-US" sz="4600" b="0" kern="1200" spc="-100" dirty="0" err="1">
                <a:solidFill>
                  <a:srgbClr val="FFFFFF"/>
                </a:solidFill>
              </a:rPr>
              <a:t>Lingkungan</a:t>
            </a:r>
            <a:endParaRPr lang="id-ID" sz="4600" b="0" kern="1200" spc="-100" dirty="0">
              <a:solidFill>
                <a:srgbClr val="FFFFFF"/>
              </a:solidFill>
            </a:endParaRPr>
          </a:p>
        </p:txBody>
      </p:sp>
      <p:sp>
        <p:nvSpPr>
          <p:cNvPr id="40963" name="Content Placeholder 2"/>
          <p:cNvSpPr>
            <a:spLocks noGrp="1"/>
          </p:cNvSpPr>
          <p:nvPr>
            <p:ph idx="1"/>
          </p:nvPr>
        </p:nvSpPr>
        <p:spPr>
          <a:ln/>
        </p:spPr>
        <p:txBody>
          <a:bodyPr vert="horz" wrap="square" lIns="91440" tIns="45720" rIns="91440" bIns="45720" numCol="1" anchor="t" anchorCtr="0" compatLnSpc="1">
            <a:prstTxWarp prst="textNoShape">
              <a:avLst/>
            </a:prstTxWarp>
          </a:bodyPr>
          <a:lstStyle/>
          <a:p>
            <a:pPr>
              <a:buFont typeface="Wingdings" panose="05000000000000000000" pitchFamily="2" charset="2"/>
              <a:buChar char="Ø"/>
            </a:pPr>
            <a:r>
              <a:rPr lang="en-US" altLang="x-none" sz="2400" dirty="0"/>
              <a:t>Fully observable – partially observable</a:t>
            </a:r>
          </a:p>
          <a:p>
            <a:pPr marL="342900" lvl="1" indent="-342900" algn="just">
              <a:buFont typeface="Wingdings" panose="05000000000000000000" pitchFamily="2" charset="2"/>
              <a:buChar char="§"/>
            </a:pPr>
            <a:r>
              <a:rPr dirty="0"/>
              <a:t>Apabila sensor pada sebuah agen </a:t>
            </a:r>
            <a:r>
              <a:rPr b="1" dirty="0">
                <a:solidFill>
                  <a:srgbClr val="FF0000"/>
                </a:solidFill>
              </a:rPr>
              <a:t>dapat mengakses keseluruhan keadaan pada lingkungan</a:t>
            </a:r>
            <a:r>
              <a:rPr dirty="0"/>
              <a:t>, maka lingkungan itu dapat dikatakan fully observable terhadap agen.</a:t>
            </a:r>
            <a:endParaRPr lang="en-US" altLang="x-none" dirty="0"/>
          </a:p>
          <a:p>
            <a:pPr marL="342900" lvl="1" indent="-342900" algn="just">
              <a:buFont typeface="Wingdings" panose="05000000000000000000" pitchFamily="2" charset="2"/>
              <a:buChar char="§"/>
            </a:pPr>
            <a:r>
              <a:rPr dirty="0"/>
              <a:t>Lebih efektif lagi lingkungan dikatakan fully observable jika </a:t>
            </a:r>
            <a:r>
              <a:rPr b="1" dirty="0">
                <a:solidFill>
                  <a:srgbClr val="FF0000"/>
                </a:solidFill>
              </a:rPr>
              <a:t>sensor dapat mendeteksi seluruh aspek yang berhubungan dengan pilihan aksi yang akan dilakukan</a:t>
            </a:r>
            <a:r>
              <a:rPr dirty="0"/>
              <a:t>.</a:t>
            </a:r>
            <a:endParaRPr lang="en-US" altLang="x-none" dirty="0"/>
          </a:p>
          <a:p>
            <a:pPr marL="342900" lvl="1" indent="-342900" algn="just">
              <a:buFont typeface="Wingdings" panose="05000000000000000000" pitchFamily="2" charset="2"/>
              <a:buChar char="§"/>
            </a:pPr>
            <a:r>
              <a:rPr dirty="0"/>
              <a:t>Lingkungan yang fully observable biasanya sangat memudahkan, karena agen tidak perlu mengurus keadaan internal untuk terus melacak keadaan lingkungan</a:t>
            </a:r>
            <a:r>
              <a:rPr lang="en-US" altLang="x-none" dirty="0"/>
              <a:t>.</a:t>
            </a:r>
          </a:p>
          <a:p>
            <a:pPr marL="342900" lvl="1" indent="-342900" algn="just">
              <a:buFont typeface="Wingdings" panose="05000000000000000000" pitchFamily="2" charset="2"/>
              <a:buChar char="§"/>
            </a:pPr>
            <a:r>
              <a:rPr dirty="0"/>
              <a:t>Suatu lingkungan bisa menjadi </a:t>
            </a:r>
            <a:r>
              <a:rPr b="1" dirty="0">
                <a:solidFill>
                  <a:srgbClr val="FF0000"/>
                </a:solidFill>
              </a:rPr>
              <a:t>partially observable akibat ada gangguan dan ketidakakurasian sensor ataupun karena ada bagian keadaan yang hilang dari data sensor</a:t>
            </a:r>
            <a:r>
              <a:rPr dirty="0"/>
              <a:t>. </a:t>
            </a:r>
          </a:p>
          <a:p>
            <a:pPr>
              <a:buChar char="•"/>
            </a:pPr>
            <a:endParaRPr dirty="0"/>
          </a:p>
        </p:txBody>
      </p:sp>
    </p:spTree>
    <p:extLst>
      <p:ext uri="{BB962C8B-B14F-4D97-AF65-F5344CB8AC3E}">
        <p14:creationId xmlns:p14="http://schemas.microsoft.com/office/powerpoint/2010/main" val="227839152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wrap="square" lIns="91440" tIns="45720" rIns="91440" bIns="45720" numCol="1" rtlCol="0" anchor="ctr" anchorCtr="0" compatLnSpc="1">
            <a:prstTxWarp prst="textNoShape">
              <a:avLst/>
            </a:prstTxWarp>
            <a:noAutofit/>
          </a:bodyPr>
          <a:lstStyle/>
          <a:p>
            <a:pPr fontAlgn="auto">
              <a:spcAft>
                <a:spcPts val="0"/>
              </a:spcAft>
              <a:defRPr/>
            </a:pPr>
            <a:r>
              <a:rPr lang="en-US" sz="4600" b="0" kern="1200" spc="-100" dirty="0" err="1">
                <a:solidFill>
                  <a:srgbClr val="FFFFFF"/>
                </a:solidFill>
              </a:rPr>
              <a:t>Jenis</a:t>
            </a:r>
            <a:r>
              <a:rPr lang="en-US" sz="4600" b="0" kern="1200" spc="-100" dirty="0">
                <a:solidFill>
                  <a:srgbClr val="FFFFFF"/>
                </a:solidFill>
              </a:rPr>
              <a:t> </a:t>
            </a:r>
            <a:r>
              <a:rPr lang="en-US" sz="4600" b="0" kern="1200" spc="-100" dirty="0" err="1">
                <a:solidFill>
                  <a:srgbClr val="FFFFFF"/>
                </a:solidFill>
              </a:rPr>
              <a:t>Lingkungan</a:t>
            </a:r>
            <a:endParaRPr lang="id-ID" sz="4600" b="0" kern="1200" spc="-100" dirty="0">
              <a:solidFill>
                <a:srgbClr val="FFFFFF"/>
              </a:solidFill>
            </a:endParaRPr>
          </a:p>
        </p:txBody>
      </p:sp>
      <p:sp>
        <p:nvSpPr>
          <p:cNvPr id="41987" name="Content Placeholder 2"/>
          <p:cNvSpPr>
            <a:spLocks noGrp="1"/>
          </p:cNvSpPr>
          <p:nvPr>
            <p:ph idx="1"/>
          </p:nvPr>
        </p:nvSpPr>
        <p:spPr>
          <a:ln/>
        </p:spPr>
        <p:txBody>
          <a:bodyPr vert="horz" wrap="square" lIns="91440" tIns="45720" rIns="91440" bIns="45720" numCol="1" anchor="t" anchorCtr="0" compatLnSpc="1">
            <a:prstTxWarp prst="textNoShape">
              <a:avLst/>
            </a:prstTxWarp>
          </a:bodyPr>
          <a:lstStyle/>
          <a:p>
            <a:pPr>
              <a:buFont typeface="Wingdings" panose="05000000000000000000" pitchFamily="2" charset="2"/>
              <a:buChar char="Ø"/>
            </a:pPr>
            <a:r>
              <a:rPr lang="en-US" altLang="x-none" sz="2400" dirty="0"/>
              <a:t>Deterministic – stochastic </a:t>
            </a:r>
          </a:p>
          <a:p>
            <a:pPr marL="354330" lvl="1" indent="-354330" algn="just">
              <a:buFont typeface="Wingdings" panose="05000000000000000000" pitchFamily="2" charset="2"/>
              <a:buChar char="§"/>
            </a:pPr>
            <a:r>
              <a:rPr dirty="0"/>
              <a:t>Apabila </a:t>
            </a:r>
            <a:r>
              <a:rPr b="1" dirty="0">
                <a:solidFill>
                  <a:srgbClr val="FF0000"/>
                </a:solidFill>
              </a:rPr>
              <a:t>keadaan lingkungan selanjutnya sepenuhnya bergantung pada keadaan sekarang dan juga tindakan yang akan dilakukan oleh agen</a:t>
            </a:r>
            <a:r>
              <a:rPr dirty="0"/>
              <a:t>, maka lingkungan tersebut bersifat deterministic. </a:t>
            </a:r>
            <a:endParaRPr lang="en-US" altLang="x-none" dirty="0"/>
          </a:p>
          <a:p>
            <a:pPr marL="354330" lvl="1" indent="-354330" algn="just">
              <a:buFont typeface="Wingdings" panose="05000000000000000000" pitchFamily="2" charset="2"/>
              <a:buChar char="§"/>
            </a:pPr>
            <a:r>
              <a:rPr dirty="0"/>
              <a:t>Sedangkan stochastic adalah kebalikan dari deterministic, </a:t>
            </a:r>
            <a:r>
              <a:rPr b="1" dirty="0">
                <a:solidFill>
                  <a:srgbClr val="FF0000"/>
                </a:solidFill>
              </a:rPr>
              <a:t>di mana keadaan selanjutnya tidak bergantung pada keadaan sekarang dan juga tindakan yang akan dilakukan oleh agen</a:t>
            </a:r>
            <a:r>
              <a:rPr dirty="0"/>
              <a:t>.</a:t>
            </a:r>
            <a:endParaRPr lang="en-US" altLang="x-none" dirty="0"/>
          </a:p>
          <a:p>
            <a:pPr marL="354330" lvl="1" indent="-354330" algn="just">
              <a:buFont typeface="Wingdings" panose="05000000000000000000" pitchFamily="2" charset="2"/>
              <a:buChar char="§"/>
            </a:pPr>
            <a:r>
              <a:rPr dirty="0"/>
              <a:t>Apabila lingkungan bersifat deterministic terkecuali untuk tindakan dari agen, maka lingkungan tersebut bersifat</a:t>
            </a:r>
            <a:r>
              <a:rPr b="1" dirty="0">
                <a:solidFill>
                  <a:srgbClr val="FF0000"/>
                </a:solidFill>
              </a:rPr>
              <a:t> strategic</a:t>
            </a:r>
            <a:r>
              <a:rPr dirty="0"/>
              <a:t>.</a:t>
            </a:r>
            <a:endParaRPr lang="en-US" altLang="x-none" dirty="0"/>
          </a:p>
          <a:p>
            <a:pPr marL="354330" lvl="1" indent="-354330" algn="just">
              <a:buFont typeface="Wingdings" panose="05000000000000000000" pitchFamily="2" charset="2"/>
              <a:buChar char="§"/>
            </a:pPr>
            <a:r>
              <a:rPr dirty="0"/>
              <a:t>Permainan Reversi bersifat deterministic karena keadaan selanjutnya bergantung pada keadaan sekarang (saat mengambil langkah).</a:t>
            </a:r>
          </a:p>
          <a:p>
            <a:pPr>
              <a:buChar char="•"/>
            </a:pPr>
            <a:endParaRPr dirty="0"/>
          </a:p>
        </p:txBody>
      </p:sp>
    </p:spTree>
    <p:extLst>
      <p:ext uri="{BB962C8B-B14F-4D97-AF65-F5344CB8AC3E}">
        <p14:creationId xmlns:p14="http://schemas.microsoft.com/office/powerpoint/2010/main" val="123770688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wrap="square" lIns="91440" tIns="45720" rIns="91440" bIns="45720" numCol="1" rtlCol="0" anchor="ctr" anchorCtr="0" compatLnSpc="1">
            <a:prstTxWarp prst="textNoShape">
              <a:avLst/>
            </a:prstTxWarp>
            <a:noAutofit/>
          </a:bodyPr>
          <a:lstStyle/>
          <a:p>
            <a:pPr fontAlgn="auto">
              <a:spcAft>
                <a:spcPts val="0"/>
              </a:spcAft>
              <a:defRPr/>
            </a:pPr>
            <a:r>
              <a:rPr lang="en-US" sz="4600" b="0" kern="1200" spc="-100" dirty="0" err="1">
                <a:solidFill>
                  <a:srgbClr val="FFFFFF"/>
                </a:solidFill>
              </a:rPr>
              <a:t>Jenis</a:t>
            </a:r>
            <a:r>
              <a:rPr lang="en-US" sz="4600" b="0" kern="1200" spc="-100" dirty="0">
                <a:solidFill>
                  <a:srgbClr val="FFFFFF"/>
                </a:solidFill>
              </a:rPr>
              <a:t> </a:t>
            </a:r>
            <a:r>
              <a:rPr lang="en-US" sz="4600" b="0" kern="1200" spc="-100" dirty="0" err="1">
                <a:solidFill>
                  <a:srgbClr val="FFFFFF"/>
                </a:solidFill>
              </a:rPr>
              <a:t>Lingkungan</a:t>
            </a:r>
            <a:endParaRPr lang="id-ID" sz="4600" b="0" kern="1200" spc="-100" dirty="0">
              <a:solidFill>
                <a:srgbClr val="FFFFFF"/>
              </a:solidFill>
            </a:endParaRPr>
          </a:p>
        </p:txBody>
      </p:sp>
      <p:sp>
        <p:nvSpPr>
          <p:cNvPr id="3" name="Content Placeholder 2"/>
          <p:cNvSpPr>
            <a:spLocks noGrp="1"/>
          </p:cNvSpPr>
          <p:nvPr>
            <p:ph idx="1"/>
          </p:nvPr>
        </p:nvSpPr>
        <p:spPr/>
        <p:txBody>
          <a:bodyPr vert="horz" wrap="square" lIns="91440" tIns="45720" rIns="91440" bIns="45720" numCol="1" rtlCol="0" anchor="t" anchorCtr="0" compatLnSpc="1">
            <a:prstTxWarp prst="textNoShape">
              <a:avLst/>
            </a:prstTxWarp>
            <a:normAutofit/>
          </a:bodyPr>
          <a:lstStyle/>
          <a:p>
            <a:pPr indent="-228600" fontAlgn="auto">
              <a:spcAft>
                <a:spcPts val="0"/>
              </a:spcAft>
              <a:buClr>
                <a:schemeClr val="accent1"/>
              </a:buClr>
              <a:buFont typeface="Wingdings" panose="05000000000000000000" pitchFamily="2" charset="2"/>
              <a:buChar char="Ø"/>
              <a:defRPr/>
            </a:pPr>
            <a:r>
              <a:rPr lang="en-US" sz="2400" b="0" kern="1200" dirty="0">
                <a:solidFill>
                  <a:schemeClr val="tx1"/>
                </a:solidFill>
              </a:rPr>
              <a:t>Episodic – sequential </a:t>
            </a:r>
          </a:p>
          <a:p>
            <a:pPr marL="354330" lvl="1" indent="-354330" algn="just" fontAlgn="auto">
              <a:spcAft>
                <a:spcPts val="0"/>
              </a:spcAft>
              <a:buClr>
                <a:schemeClr val="accent2"/>
              </a:buClr>
              <a:buFont typeface="Wingdings" panose="05000000000000000000" pitchFamily="2" charset="2"/>
              <a:buChar char="§"/>
              <a:defRPr/>
            </a:pPr>
            <a:r>
              <a:rPr lang="id-ID" sz="2000" kern="1200" dirty="0">
                <a:latin typeface="+mn-lt"/>
                <a:ea typeface="+mn-ea"/>
                <a:cs typeface="+mn-cs"/>
              </a:rPr>
              <a:t>Untuk lingkungan yang bersifat </a:t>
            </a:r>
            <a:r>
              <a:rPr lang="id-ID" sz="2000" b="1" kern="1200" dirty="0">
                <a:latin typeface="+mn-lt"/>
                <a:ea typeface="+mn-ea"/>
                <a:cs typeface="+mn-cs"/>
              </a:rPr>
              <a:t>episodic</a:t>
            </a:r>
            <a:r>
              <a:rPr lang="id-ID" sz="2000" kern="1200" dirty="0">
                <a:latin typeface="+mn-lt"/>
                <a:ea typeface="+mn-ea"/>
                <a:cs typeface="+mn-cs"/>
              </a:rPr>
              <a:t>, </a:t>
            </a:r>
            <a:r>
              <a:rPr lang="id-ID" sz="2000" b="1" kern="1200" dirty="0">
                <a:solidFill>
                  <a:srgbClr val="FF0000"/>
                </a:solidFill>
                <a:latin typeface="+mn-lt"/>
                <a:ea typeface="+mn-ea"/>
                <a:cs typeface="+mn-cs"/>
              </a:rPr>
              <a:t>pengalaman agen dibagi-bagi menjadi beberapa epidose pendek</a:t>
            </a:r>
            <a:r>
              <a:rPr lang="id-ID" sz="2000" kern="1200" dirty="0">
                <a:latin typeface="+mn-lt"/>
                <a:ea typeface="+mn-ea"/>
                <a:cs typeface="+mn-cs"/>
              </a:rPr>
              <a:t>. </a:t>
            </a:r>
            <a:endParaRPr lang="en-US" sz="2000" kern="1200" dirty="0">
              <a:latin typeface="+mn-lt"/>
              <a:ea typeface="+mn-ea"/>
              <a:cs typeface="+mn-cs"/>
            </a:endParaRPr>
          </a:p>
          <a:p>
            <a:pPr marL="354330" lvl="1" indent="-354330" algn="just" fontAlgn="auto">
              <a:spcAft>
                <a:spcPts val="0"/>
              </a:spcAft>
              <a:buClr>
                <a:schemeClr val="accent2"/>
              </a:buClr>
              <a:buFont typeface="Wingdings" panose="05000000000000000000" pitchFamily="2" charset="2"/>
              <a:buChar char="§"/>
              <a:defRPr/>
            </a:pPr>
            <a:r>
              <a:rPr lang="id-ID" sz="2000" kern="1200" dirty="0">
                <a:latin typeface="+mn-lt"/>
                <a:ea typeface="+mn-ea"/>
                <a:cs typeface="+mn-cs"/>
              </a:rPr>
              <a:t>Tiap episode terdiri dari apa yang dirasakan agen dan kemudian melakukan satu tindakan tertentu. </a:t>
            </a:r>
            <a:endParaRPr lang="en-US" sz="2000" kern="1200" dirty="0">
              <a:latin typeface="+mn-lt"/>
              <a:ea typeface="+mn-ea"/>
              <a:cs typeface="+mn-cs"/>
            </a:endParaRPr>
          </a:p>
          <a:p>
            <a:pPr marL="354330" lvl="1" indent="-354330" algn="just" fontAlgn="auto">
              <a:spcAft>
                <a:spcPts val="0"/>
              </a:spcAft>
              <a:buClr>
                <a:schemeClr val="accent2"/>
              </a:buClr>
              <a:buFont typeface="Wingdings" panose="05000000000000000000" pitchFamily="2" charset="2"/>
              <a:buChar char="§"/>
              <a:defRPr/>
            </a:pPr>
            <a:r>
              <a:rPr lang="id-ID" sz="2000" kern="1200" dirty="0">
                <a:latin typeface="+mn-lt"/>
                <a:ea typeface="+mn-ea"/>
                <a:cs typeface="+mn-cs"/>
              </a:rPr>
              <a:t>Kualitas dari tindakan agen hanya tergantung pada episode itu saja, karena tindakan selanjutnya tidak tergantung pada tindakan apa yang akan dilakukan di episode sebelumnya. </a:t>
            </a:r>
            <a:endParaRPr lang="en-US" sz="2000" kern="1200" dirty="0">
              <a:latin typeface="+mn-lt"/>
              <a:ea typeface="+mn-ea"/>
              <a:cs typeface="+mn-cs"/>
            </a:endParaRPr>
          </a:p>
          <a:p>
            <a:pPr marL="354330" lvl="1" indent="-354330" algn="just" fontAlgn="auto">
              <a:spcAft>
                <a:spcPts val="0"/>
              </a:spcAft>
              <a:buClr>
                <a:schemeClr val="accent2"/>
              </a:buClr>
              <a:buFont typeface="Wingdings" panose="05000000000000000000" pitchFamily="2" charset="2"/>
              <a:buChar char="§"/>
              <a:defRPr/>
            </a:pPr>
            <a:r>
              <a:rPr lang="id-ID" sz="2000" kern="1200" dirty="0">
                <a:latin typeface="+mn-lt"/>
                <a:ea typeface="+mn-ea"/>
                <a:cs typeface="+mn-cs"/>
              </a:rPr>
              <a:t>Lingkungan episodic lebih sederhana karena agen tidak perlu memikirkan langkah-langkah pada keadaan selanjutnya.</a:t>
            </a:r>
            <a:endParaRPr lang="en-US" sz="2000" kern="1200" dirty="0">
              <a:latin typeface="+mn-lt"/>
              <a:ea typeface="+mn-ea"/>
              <a:cs typeface="+mn-cs"/>
            </a:endParaRPr>
          </a:p>
          <a:p>
            <a:pPr marL="354330" lvl="1" indent="-354330" algn="just" fontAlgn="auto">
              <a:spcAft>
                <a:spcPts val="0"/>
              </a:spcAft>
              <a:buClr>
                <a:schemeClr val="accent2"/>
              </a:buClr>
              <a:buFont typeface="Wingdings" panose="05000000000000000000" pitchFamily="2" charset="2"/>
              <a:buChar char="§"/>
              <a:defRPr/>
            </a:pPr>
            <a:r>
              <a:rPr lang="id-ID" sz="2000" kern="1200" dirty="0">
                <a:latin typeface="+mn-lt"/>
                <a:ea typeface="+mn-ea"/>
                <a:cs typeface="+mn-cs"/>
              </a:rPr>
              <a:t>Sedangkan pada lingkungan </a:t>
            </a:r>
            <a:r>
              <a:rPr lang="id-ID" sz="2000" b="1" kern="1200" dirty="0">
                <a:latin typeface="+mn-lt"/>
                <a:ea typeface="+mn-ea"/>
                <a:cs typeface="+mn-cs"/>
              </a:rPr>
              <a:t>sequential</a:t>
            </a:r>
            <a:r>
              <a:rPr lang="id-ID" sz="2000" kern="1200" dirty="0">
                <a:latin typeface="+mn-lt"/>
                <a:ea typeface="+mn-ea"/>
                <a:cs typeface="+mn-cs"/>
              </a:rPr>
              <a:t>, </a:t>
            </a:r>
            <a:r>
              <a:rPr lang="id-ID" sz="2000" b="1" kern="1200" dirty="0">
                <a:solidFill>
                  <a:srgbClr val="FF0000"/>
                </a:solidFill>
                <a:latin typeface="+mn-lt"/>
                <a:ea typeface="+mn-ea"/>
                <a:cs typeface="+mn-cs"/>
              </a:rPr>
              <a:t>tindakan saat sekarang dapat mempengaruhi tindakan selanjutny</a:t>
            </a:r>
            <a:r>
              <a:rPr lang="id-ID" sz="2000" kern="1200" dirty="0">
                <a:solidFill>
                  <a:srgbClr val="FF0000"/>
                </a:solidFill>
                <a:latin typeface="+mn-lt"/>
                <a:ea typeface="+mn-ea"/>
                <a:cs typeface="+mn-cs"/>
              </a:rPr>
              <a:t>a</a:t>
            </a:r>
            <a:r>
              <a:rPr lang="id-ID" sz="2000" kern="1200" dirty="0">
                <a:latin typeface="+mn-lt"/>
                <a:ea typeface="+mn-ea"/>
                <a:cs typeface="+mn-cs"/>
              </a:rPr>
              <a:t>. Permainan Reversi bersifat sequential karena agen berpikir untuk langkah-langkah selanjutnya dan seluruh langkah yang akan diambil oleh agen saling bergantung. </a:t>
            </a:r>
          </a:p>
          <a:p>
            <a:pPr indent="-228600" fontAlgn="auto">
              <a:spcAft>
                <a:spcPts val="0"/>
              </a:spcAft>
              <a:buClr>
                <a:schemeClr val="accent1"/>
              </a:buClr>
              <a:buFont typeface="Arial" panose="020B0604020202020204" pitchFamily="34" charset="0"/>
              <a:buChar char="•"/>
              <a:defRPr/>
            </a:pPr>
            <a:endParaRPr lang="id-ID" sz="2200" b="0" kern="1200" dirty="0">
              <a:solidFill>
                <a:schemeClr val="tx1"/>
              </a:solidFill>
            </a:endParaRPr>
          </a:p>
        </p:txBody>
      </p:sp>
    </p:spTree>
    <p:extLst>
      <p:ext uri="{BB962C8B-B14F-4D97-AF65-F5344CB8AC3E}">
        <p14:creationId xmlns:p14="http://schemas.microsoft.com/office/powerpoint/2010/main" val="322820121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wrap="square" lIns="91440" tIns="45720" rIns="91440" bIns="45720" numCol="1" rtlCol="0" anchor="ctr" anchorCtr="0" compatLnSpc="1">
            <a:prstTxWarp prst="textNoShape">
              <a:avLst/>
            </a:prstTxWarp>
            <a:noAutofit/>
          </a:bodyPr>
          <a:lstStyle/>
          <a:p>
            <a:pPr fontAlgn="auto">
              <a:spcAft>
                <a:spcPts val="0"/>
              </a:spcAft>
              <a:defRPr/>
            </a:pPr>
            <a:r>
              <a:rPr lang="en-US" sz="4600" b="0" kern="1200" spc="-100" dirty="0" err="1">
                <a:solidFill>
                  <a:srgbClr val="FFFFFF"/>
                </a:solidFill>
              </a:rPr>
              <a:t>Jenis</a:t>
            </a:r>
            <a:r>
              <a:rPr lang="en-US" sz="4600" b="0" kern="1200" spc="-100" dirty="0">
                <a:solidFill>
                  <a:srgbClr val="FFFFFF"/>
                </a:solidFill>
              </a:rPr>
              <a:t> </a:t>
            </a:r>
            <a:r>
              <a:rPr lang="en-US" sz="4600" b="0" kern="1200" spc="-100" dirty="0" err="1">
                <a:solidFill>
                  <a:srgbClr val="FFFFFF"/>
                </a:solidFill>
              </a:rPr>
              <a:t>Lingkungan</a:t>
            </a:r>
            <a:endParaRPr lang="id-ID" sz="4600" b="0" kern="1200" spc="-100" dirty="0">
              <a:solidFill>
                <a:srgbClr val="FFFFFF"/>
              </a:solidFill>
            </a:endParaRPr>
          </a:p>
        </p:txBody>
      </p:sp>
      <p:sp>
        <p:nvSpPr>
          <p:cNvPr id="44035" name="Content Placeholder 2"/>
          <p:cNvSpPr>
            <a:spLocks noGrp="1"/>
          </p:cNvSpPr>
          <p:nvPr>
            <p:ph idx="1"/>
          </p:nvPr>
        </p:nvSpPr>
        <p:spPr>
          <a:ln/>
        </p:spPr>
        <p:txBody>
          <a:bodyPr vert="horz" wrap="square" lIns="91440" tIns="45720" rIns="91440" bIns="45720" numCol="1" anchor="t" anchorCtr="0" compatLnSpc="1">
            <a:prstTxWarp prst="textNoShape">
              <a:avLst/>
            </a:prstTxWarp>
          </a:bodyPr>
          <a:lstStyle/>
          <a:p>
            <a:pPr>
              <a:buFont typeface="Wingdings" panose="05000000000000000000" pitchFamily="2" charset="2"/>
              <a:buChar char="Ø"/>
            </a:pPr>
            <a:r>
              <a:rPr lang="en-US" altLang="x-none" sz="2400" dirty="0"/>
              <a:t>Static – dynamic </a:t>
            </a:r>
          </a:p>
          <a:p>
            <a:pPr marL="354330" lvl="1" indent="-354330" algn="just">
              <a:buFont typeface="Wingdings" panose="05000000000000000000" pitchFamily="2" charset="2"/>
              <a:buChar char="§"/>
            </a:pPr>
            <a:r>
              <a:rPr dirty="0"/>
              <a:t>Apabila </a:t>
            </a:r>
            <a:r>
              <a:rPr b="1" dirty="0">
                <a:solidFill>
                  <a:srgbClr val="FF0000"/>
                </a:solidFill>
              </a:rPr>
              <a:t>lingkungan dapat berubah saat agen sedang mengambil keputusan</a:t>
            </a:r>
            <a:r>
              <a:rPr dirty="0"/>
              <a:t>, maka lingungan tersebut bersifat </a:t>
            </a:r>
            <a:r>
              <a:rPr b="1" dirty="0"/>
              <a:t>dynamic</a:t>
            </a:r>
            <a:r>
              <a:rPr dirty="0"/>
              <a:t>, sebaliknya bersifat static.</a:t>
            </a:r>
            <a:endParaRPr lang="en-US" altLang="x-none" dirty="0"/>
          </a:p>
          <a:p>
            <a:pPr marL="354330" lvl="1" indent="-354330" algn="just">
              <a:buFont typeface="Wingdings" panose="05000000000000000000" pitchFamily="2" charset="2"/>
              <a:buChar char="§"/>
            </a:pPr>
            <a:r>
              <a:rPr dirty="0"/>
              <a:t>Lingkungan yang bersifat </a:t>
            </a:r>
            <a:r>
              <a:rPr b="1" dirty="0"/>
              <a:t>static</a:t>
            </a:r>
            <a:r>
              <a:rPr dirty="0"/>
              <a:t> </a:t>
            </a:r>
            <a:r>
              <a:rPr b="1" dirty="0">
                <a:solidFill>
                  <a:srgbClr val="FF0000"/>
                </a:solidFill>
              </a:rPr>
              <a:t>lebih mudah dihadapi karena agen tidak perlu memperhatikan lingkungannya saat dia sedang mengambil tindakan, maupun waktu yang terus berjalan</a:t>
            </a:r>
            <a:r>
              <a:rPr dirty="0"/>
              <a:t>. </a:t>
            </a:r>
            <a:endParaRPr lang="en-US" altLang="x-none" dirty="0"/>
          </a:p>
          <a:p>
            <a:pPr marL="354330" lvl="1" indent="-354330" algn="just">
              <a:buFont typeface="Wingdings" panose="05000000000000000000" pitchFamily="2" charset="2"/>
              <a:buChar char="§"/>
            </a:pPr>
            <a:r>
              <a:rPr dirty="0"/>
              <a:t>Apabila lingkungan tidak berubah seiring waktu berjalan, namun menyebabkan </a:t>
            </a:r>
            <a:r>
              <a:rPr b="1" dirty="0"/>
              <a:t>nilai kemampuan agen berubah-ubah</a:t>
            </a:r>
            <a:r>
              <a:rPr dirty="0"/>
              <a:t>, maka lingkungan tersebut bersifat </a:t>
            </a:r>
            <a:r>
              <a:rPr b="1" dirty="0"/>
              <a:t>semidynamic</a:t>
            </a:r>
            <a:r>
              <a:rPr dirty="0"/>
              <a:t>.</a:t>
            </a:r>
            <a:endParaRPr lang="en-US" altLang="x-none" dirty="0"/>
          </a:p>
          <a:p>
            <a:pPr marL="354330" lvl="1" indent="-354330" algn="just">
              <a:buFont typeface="Wingdings" panose="05000000000000000000" pitchFamily="2" charset="2"/>
              <a:buChar char="§"/>
            </a:pPr>
            <a:r>
              <a:rPr dirty="0"/>
              <a:t>Permainan Reversi bersifat static karena saat agen mengambil tindakan, lingkungan tidak berubah dan juga tidak mempengaruhi nilai kemampuan agen. </a:t>
            </a:r>
          </a:p>
        </p:txBody>
      </p:sp>
    </p:spTree>
    <p:extLst>
      <p:ext uri="{BB962C8B-B14F-4D97-AF65-F5344CB8AC3E}">
        <p14:creationId xmlns:p14="http://schemas.microsoft.com/office/powerpoint/2010/main" val="346112828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wrap="square" lIns="91440" tIns="45720" rIns="91440" bIns="45720" numCol="1" rtlCol="0" anchor="ctr" anchorCtr="0" compatLnSpc="1">
            <a:prstTxWarp prst="textNoShape">
              <a:avLst/>
            </a:prstTxWarp>
            <a:noAutofit/>
          </a:bodyPr>
          <a:lstStyle/>
          <a:p>
            <a:pPr fontAlgn="auto">
              <a:spcAft>
                <a:spcPts val="0"/>
              </a:spcAft>
              <a:defRPr/>
            </a:pPr>
            <a:r>
              <a:rPr lang="en-US" sz="4600" b="0" kern="1200" spc="-100" dirty="0" err="1">
                <a:solidFill>
                  <a:srgbClr val="FFFFFF"/>
                </a:solidFill>
              </a:rPr>
              <a:t>Jenis</a:t>
            </a:r>
            <a:r>
              <a:rPr lang="en-US" sz="4600" b="0" kern="1200" spc="-100" dirty="0">
                <a:solidFill>
                  <a:srgbClr val="FFFFFF"/>
                </a:solidFill>
              </a:rPr>
              <a:t> </a:t>
            </a:r>
            <a:r>
              <a:rPr lang="en-US" sz="4600" b="0" kern="1200" spc="-100" dirty="0" err="1">
                <a:solidFill>
                  <a:srgbClr val="FFFFFF"/>
                </a:solidFill>
              </a:rPr>
              <a:t>Lingkungan</a:t>
            </a:r>
            <a:endParaRPr lang="id-ID" sz="4600" b="0" kern="1200" spc="-100" dirty="0">
              <a:solidFill>
                <a:srgbClr val="FFFFFF"/>
              </a:solidFill>
            </a:endParaRPr>
          </a:p>
        </p:txBody>
      </p:sp>
      <p:sp>
        <p:nvSpPr>
          <p:cNvPr id="45059" name="Content Placeholder 2"/>
          <p:cNvSpPr>
            <a:spLocks noGrp="1"/>
          </p:cNvSpPr>
          <p:nvPr>
            <p:ph idx="1"/>
          </p:nvPr>
        </p:nvSpPr>
        <p:spPr>
          <a:ln/>
        </p:spPr>
        <p:txBody>
          <a:bodyPr vert="horz" wrap="square" lIns="91440" tIns="45720" rIns="91440" bIns="45720" numCol="1" anchor="t" anchorCtr="0" compatLnSpc="1">
            <a:prstTxWarp prst="textNoShape">
              <a:avLst/>
            </a:prstTxWarp>
          </a:bodyPr>
          <a:lstStyle/>
          <a:p>
            <a:pPr>
              <a:buFont typeface="Wingdings" panose="05000000000000000000" pitchFamily="2" charset="2"/>
              <a:buChar char="Ø"/>
            </a:pPr>
            <a:r>
              <a:rPr lang="en-US" altLang="x-none" sz="2400" dirty="0"/>
              <a:t>Discrete – continuous </a:t>
            </a:r>
          </a:p>
          <a:p>
            <a:pPr marL="354330" lvl="1" indent="-354330" algn="just">
              <a:buFont typeface="Wingdings" panose="05000000000000000000" pitchFamily="2" charset="2"/>
              <a:buChar char="§"/>
            </a:pPr>
            <a:r>
              <a:rPr b="1" dirty="0">
                <a:solidFill>
                  <a:srgbClr val="FF0000"/>
                </a:solidFill>
              </a:rPr>
              <a:t>Apabila kesan dan tindakan yang akan diterima dan dilakukan oleh agen telah ditetapkan dengan jelas</a:t>
            </a:r>
            <a:r>
              <a:rPr dirty="0"/>
              <a:t>, maka lingkungan tersebut bersifat discrete.</a:t>
            </a:r>
            <a:endParaRPr lang="en-US" altLang="x-none" dirty="0"/>
          </a:p>
          <a:p>
            <a:pPr marL="354330" lvl="1" indent="-354330" algn="just">
              <a:buFont typeface="Wingdings" panose="05000000000000000000" pitchFamily="2" charset="2"/>
              <a:buChar char="§"/>
            </a:pPr>
            <a:r>
              <a:rPr dirty="0"/>
              <a:t>Catur bersifat discrete, karena langkah yang akan diambil terbatas dan tertentu. </a:t>
            </a:r>
            <a:endParaRPr lang="en-US" altLang="x-none" dirty="0"/>
          </a:p>
          <a:p>
            <a:pPr marL="354330" lvl="1" indent="-354330" algn="just">
              <a:buFont typeface="Wingdings" panose="05000000000000000000" pitchFamily="2" charset="2"/>
              <a:buChar char="§"/>
            </a:pPr>
            <a:r>
              <a:rPr dirty="0"/>
              <a:t>Sedangkan pengendara taxi bersifat continuous, karena kecepatan dan lokasi pada taxi untuk suatu jangka tertentu mempunyai nilai yang terus-menerus berubah. </a:t>
            </a:r>
            <a:endParaRPr lang="en-US" altLang="x-none" dirty="0"/>
          </a:p>
          <a:p>
            <a:pPr marL="354330" lvl="1" indent="-354330" algn="just">
              <a:buFont typeface="Wingdings" panose="05000000000000000000" pitchFamily="2" charset="2"/>
              <a:buChar char="§"/>
            </a:pPr>
            <a:r>
              <a:rPr dirty="0"/>
              <a:t>Permainan Reversi bersifat discrete karena seluruh kesan dan tindakan telah jelas ditetapkan sesuai dengan peraturan permainan Reversi </a:t>
            </a:r>
          </a:p>
        </p:txBody>
      </p:sp>
    </p:spTree>
    <p:extLst>
      <p:ext uri="{BB962C8B-B14F-4D97-AF65-F5344CB8AC3E}">
        <p14:creationId xmlns:p14="http://schemas.microsoft.com/office/powerpoint/2010/main" val="274442098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wrap="square" lIns="91440" tIns="45720" rIns="91440" bIns="45720" numCol="1" rtlCol="0" anchor="ctr" anchorCtr="0" compatLnSpc="1">
            <a:prstTxWarp prst="textNoShape">
              <a:avLst/>
            </a:prstTxWarp>
            <a:noAutofit/>
          </a:bodyPr>
          <a:lstStyle/>
          <a:p>
            <a:pPr fontAlgn="auto">
              <a:spcAft>
                <a:spcPts val="0"/>
              </a:spcAft>
              <a:defRPr/>
            </a:pPr>
            <a:r>
              <a:rPr lang="en-US" sz="4600" b="0" kern="1200" spc="-100" dirty="0" err="1">
                <a:solidFill>
                  <a:srgbClr val="FFFFFF"/>
                </a:solidFill>
              </a:rPr>
              <a:t>Jenis</a:t>
            </a:r>
            <a:r>
              <a:rPr lang="en-US" sz="4600" b="0" kern="1200" spc="-100" dirty="0">
                <a:solidFill>
                  <a:srgbClr val="FFFFFF"/>
                </a:solidFill>
              </a:rPr>
              <a:t> </a:t>
            </a:r>
            <a:r>
              <a:rPr lang="en-US" sz="4600" b="0" kern="1200" spc="-100" dirty="0" err="1">
                <a:solidFill>
                  <a:srgbClr val="FFFFFF"/>
                </a:solidFill>
              </a:rPr>
              <a:t>Lingkungan</a:t>
            </a:r>
            <a:endParaRPr lang="id-ID" sz="4600" b="0" kern="1200" spc="-100" dirty="0">
              <a:solidFill>
                <a:srgbClr val="FFFFFF"/>
              </a:solidFill>
            </a:endParaRPr>
          </a:p>
        </p:txBody>
      </p:sp>
      <p:sp>
        <p:nvSpPr>
          <p:cNvPr id="46083" name="Content Placeholder 2"/>
          <p:cNvSpPr>
            <a:spLocks noGrp="1"/>
          </p:cNvSpPr>
          <p:nvPr>
            <p:ph idx="1"/>
          </p:nvPr>
        </p:nvSpPr>
        <p:spPr>
          <a:ln/>
        </p:spPr>
        <p:txBody>
          <a:bodyPr vert="horz" wrap="square" lIns="91440" tIns="45720" rIns="91440" bIns="45720" numCol="1" anchor="t" anchorCtr="0" compatLnSpc="1">
            <a:prstTxWarp prst="textNoShape">
              <a:avLst/>
            </a:prstTxWarp>
          </a:bodyPr>
          <a:lstStyle/>
          <a:p>
            <a:pPr>
              <a:buFont typeface="Wingdings" panose="05000000000000000000" pitchFamily="2" charset="2"/>
              <a:buChar char="Ø"/>
            </a:pPr>
            <a:r>
              <a:rPr lang="en-US" altLang="x-none" sz="2400" dirty="0"/>
              <a:t>Single agent – multi agent  </a:t>
            </a:r>
          </a:p>
          <a:p>
            <a:pPr marL="354330" lvl="1" indent="-354330" algn="just">
              <a:buFont typeface="Wingdings" panose="05000000000000000000" pitchFamily="2" charset="2"/>
              <a:buChar char="§"/>
            </a:pPr>
            <a:r>
              <a:rPr dirty="0"/>
              <a:t>Agen pemecah permainan teka teki silang berada pada lingkungan yang bersifat single agent. </a:t>
            </a:r>
            <a:endParaRPr lang="en-US" altLang="x-none" dirty="0"/>
          </a:p>
          <a:p>
            <a:pPr marL="354330" lvl="1" indent="-354330" algn="just">
              <a:buFont typeface="Wingdings" panose="05000000000000000000" pitchFamily="2" charset="2"/>
              <a:buChar char="§"/>
            </a:pPr>
            <a:r>
              <a:rPr dirty="0"/>
              <a:t>Agen pemain catur berada pada lingkungan yang bersifat multiagent. </a:t>
            </a:r>
            <a:endParaRPr lang="en-US" altLang="x-none" dirty="0"/>
          </a:p>
          <a:p>
            <a:pPr marL="354330" lvl="1" indent="-354330" algn="just">
              <a:buFont typeface="Wingdings" panose="05000000000000000000" pitchFamily="2" charset="2"/>
              <a:buChar char="§"/>
            </a:pPr>
            <a:r>
              <a:rPr b="1" dirty="0">
                <a:solidFill>
                  <a:srgbClr val="FF0000"/>
                </a:solidFill>
              </a:rPr>
              <a:t>Ada hal lain yang memberikan perbedaan lingkungan agen, yaitu akan hal apakah agen memberikan bantuan kepada agen lain atau apakah agen akan memaksimalkan kemampuannya bergantung pada prilaku agen lain. </a:t>
            </a:r>
            <a:endParaRPr lang="en-US" altLang="x-none" b="1" dirty="0">
              <a:solidFill>
                <a:srgbClr val="FF0000"/>
              </a:solidFill>
            </a:endParaRPr>
          </a:p>
          <a:p>
            <a:pPr marL="354330" lvl="1" indent="-354330" algn="just">
              <a:buFont typeface="Wingdings" panose="05000000000000000000" pitchFamily="2" charset="2"/>
              <a:buChar char="§"/>
            </a:pPr>
            <a:r>
              <a:rPr dirty="0"/>
              <a:t>Permainan Reversi bersifat multi</a:t>
            </a:r>
            <a:r>
              <a:rPr lang="en-US" altLang="x-none" dirty="0"/>
              <a:t> </a:t>
            </a:r>
            <a:r>
              <a:rPr dirty="0"/>
              <a:t>agent karena memikirkan langkah yang akan diambil oleh lawan. </a:t>
            </a:r>
          </a:p>
        </p:txBody>
      </p:sp>
    </p:spTree>
    <p:extLst>
      <p:ext uri="{BB962C8B-B14F-4D97-AF65-F5344CB8AC3E}">
        <p14:creationId xmlns:p14="http://schemas.microsoft.com/office/powerpoint/2010/main" val="188723234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wrap="square" lIns="91440" tIns="45720" rIns="91440" bIns="45720" numCol="1" rtlCol="0" anchor="ctr" anchorCtr="0" compatLnSpc="1">
            <a:prstTxWarp prst="textNoShape">
              <a:avLst/>
            </a:prstTxWarp>
            <a:noAutofit/>
          </a:bodyPr>
          <a:lstStyle/>
          <a:p>
            <a:pPr fontAlgn="auto">
              <a:spcAft>
                <a:spcPts val="0"/>
              </a:spcAft>
              <a:defRPr/>
            </a:pPr>
            <a:r>
              <a:rPr lang="en-US" sz="4600" b="0" kern="1200" spc="-100" dirty="0" err="1">
                <a:solidFill>
                  <a:srgbClr val="FFFFFF"/>
                </a:solidFill>
              </a:rPr>
              <a:t>Agen</a:t>
            </a:r>
            <a:r>
              <a:rPr lang="en-US" sz="4600" b="0" kern="1200" spc="-100" dirty="0">
                <a:solidFill>
                  <a:srgbClr val="FFFFFF"/>
                </a:solidFill>
              </a:rPr>
              <a:t> </a:t>
            </a:r>
            <a:r>
              <a:rPr lang="en-US" sz="4600" b="0" kern="1200" spc="-100" dirty="0" err="1">
                <a:solidFill>
                  <a:srgbClr val="FFFFFF"/>
                </a:solidFill>
              </a:rPr>
              <a:t>Cerdas</a:t>
            </a:r>
            <a:endParaRPr lang="id-ID" sz="4600" b="0" kern="1200" spc="-100" dirty="0">
              <a:solidFill>
                <a:srgbClr val="FFFFFF"/>
              </a:solidFill>
            </a:endParaRPr>
          </a:p>
        </p:txBody>
      </p:sp>
      <p:sp>
        <p:nvSpPr>
          <p:cNvPr id="3" name="Content Placeholder 2"/>
          <p:cNvSpPr>
            <a:spLocks noGrp="1"/>
          </p:cNvSpPr>
          <p:nvPr>
            <p:ph idx="1"/>
          </p:nvPr>
        </p:nvSpPr>
        <p:spPr/>
        <p:txBody>
          <a:bodyPr vert="horz" wrap="square" lIns="91440" tIns="45720" rIns="91440" bIns="45720" numCol="1" rtlCol="0" anchor="t" anchorCtr="0" compatLnSpc="1">
            <a:prstTxWarp prst="textNoShape">
              <a:avLst/>
            </a:prstTxWarp>
            <a:normAutofit/>
          </a:bodyPr>
          <a:lstStyle/>
          <a:p>
            <a:pPr marL="114300" indent="0" fontAlgn="auto">
              <a:spcAft>
                <a:spcPts val="0"/>
              </a:spcAft>
              <a:buClr>
                <a:schemeClr val="accent1"/>
              </a:buClr>
              <a:buNone/>
              <a:defRPr/>
            </a:pPr>
            <a:r>
              <a:rPr lang="id-ID" sz="2400" b="0" kern="1200" dirty="0">
                <a:solidFill>
                  <a:schemeClr val="tx1"/>
                </a:solidFill>
              </a:rPr>
              <a:t>	</a:t>
            </a:r>
            <a:r>
              <a:rPr lang="en-US" sz="2400" b="0" kern="1200" dirty="0" err="1">
                <a:solidFill>
                  <a:schemeClr val="tx1"/>
                </a:solidFill>
              </a:rPr>
              <a:t>Contoh</a:t>
            </a:r>
            <a:r>
              <a:rPr lang="en-US" sz="2400" b="0" kern="1200" dirty="0">
                <a:solidFill>
                  <a:schemeClr val="tx1"/>
                </a:solidFill>
              </a:rPr>
              <a:t> </a:t>
            </a:r>
            <a:r>
              <a:rPr lang="en-US" sz="2400" b="0" kern="1200" dirty="0" err="1">
                <a:solidFill>
                  <a:schemeClr val="tx1"/>
                </a:solidFill>
              </a:rPr>
              <a:t>Lingkungan</a:t>
            </a:r>
            <a:r>
              <a:rPr lang="en-US" sz="2400" b="0" kern="1200" dirty="0">
                <a:solidFill>
                  <a:schemeClr val="tx1"/>
                </a:solidFill>
              </a:rPr>
              <a:t> </a:t>
            </a:r>
            <a:r>
              <a:rPr lang="en-US" sz="2400" b="0" kern="1200" dirty="0" err="1">
                <a:solidFill>
                  <a:schemeClr val="tx1"/>
                </a:solidFill>
              </a:rPr>
              <a:t>dan</a:t>
            </a:r>
            <a:r>
              <a:rPr lang="en-US" sz="2400" b="0" kern="1200" dirty="0">
                <a:solidFill>
                  <a:schemeClr val="tx1"/>
                </a:solidFill>
              </a:rPr>
              <a:t> </a:t>
            </a:r>
            <a:r>
              <a:rPr lang="en-US" sz="2400" b="0" kern="1200" dirty="0" err="1">
                <a:solidFill>
                  <a:schemeClr val="tx1"/>
                </a:solidFill>
              </a:rPr>
              <a:t>karakteristiknya</a:t>
            </a:r>
            <a:endParaRPr lang="en-US" sz="2400" b="0" kern="1200" dirty="0">
              <a:solidFill>
                <a:schemeClr val="tx1"/>
              </a:solidFill>
            </a:endParaRPr>
          </a:p>
          <a:p>
            <a:pPr indent="-228600" fontAlgn="auto">
              <a:spcAft>
                <a:spcPts val="0"/>
              </a:spcAft>
              <a:buClr>
                <a:schemeClr val="accent1"/>
              </a:buClr>
              <a:defRPr/>
            </a:pPr>
            <a:endParaRPr lang="en-US" sz="2400" b="0" kern="1200" dirty="0">
              <a:solidFill>
                <a:schemeClr val="tx1"/>
              </a:solidFill>
            </a:endParaRPr>
          </a:p>
          <a:p>
            <a:pPr marL="114300" indent="0" fontAlgn="auto">
              <a:spcAft>
                <a:spcPts val="0"/>
              </a:spcAft>
              <a:buClr>
                <a:schemeClr val="accent1"/>
              </a:buClr>
              <a:buNone/>
              <a:defRPr/>
            </a:pPr>
            <a:endParaRPr lang="en-US" sz="2400" b="0" kern="1200" dirty="0">
              <a:solidFill>
                <a:schemeClr val="tx1"/>
              </a:solidFill>
            </a:endParaRPr>
          </a:p>
          <a:p>
            <a:pPr indent="-228600" fontAlgn="auto">
              <a:spcAft>
                <a:spcPts val="0"/>
              </a:spcAft>
              <a:buClr>
                <a:schemeClr val="accent1"/>
              </a:buClr>
              <a:defRPr/>
            </a:pPr>
            <a:endParaRPr lang="en-US" sz="2400" b="0" kern="1200" dirty="0">
              <a:solidFill>
                <a:schemeClr val="tx1"/>
              </a:solidFill>
            </a:endParaRPr>
          </a:p>
          <a:p>
            <a:pPr indent="-228600" fontAlgn="auto">
              <a:spcAft>
                <a:spcPts val="0"/>
              </a:spcAft>
              <a:buClr>
                <a:schemeClr val="accent1"/>
              </a:buClr>
              <a:defRPr/>
            </a:pPr>
            <a:endParaRPr lang="en-US" sz="2400" b="0" kern="1200" dirty="0">
              <a:solidFill>
                <a:schemeClr val="tx1"/>
              </a:solidFill>
            </a:endParaRPr>
          </a:p>
          <a:p>
            <a:pPr indent="-228600" fontAlgn="auto">
              <a:spcAft>
                <a:spcPts val="0"/>
              </a:spcAft>
              <a:buClr>
                <a:schemeClr val="accent1"/>
              </a:buClr>
              <a:defRPr/>
            </a:pPr>
            <a:endParaRPr lang="en-US" sz="2400" b="0" kern="1200" dirty="0">
              <a:solidFill>
                <a:schemeClr val="tx1"/>
              </a:solidFill>
            </a:endParaRPr>
          </a:p>
          <a:p>
            <a:pPr marL="114300" indent="0" fontAlgn="auto">
              <a:spcAft>
                <a:spcPts val="0"/>
              </a:spcAft>
              <a:buClr>
                <a:schemeClr val="accent1"/>
              </a:buClr>
              <a:buNone/>
              <a:defRPr/>
            </a:pPr>
            <a:endParaRPr lang="id-ID" sz="2200" b="0" kern="1200" dirty="0">
              <a:solidFill>
                <a:schemeClr val="tx1"/>
              </a:solidFill>
            </a:endParaRPr>
          </a:p>
          <a:p>
            <a:pPr marL="914400" lvl="1" indent="-514350" algn="just" fontAlgn="auto">
              <a:spcAft>
                <a:spcPts val="0"/>
              </a:spcAft>
              <a:buClr>
                <a:schemeClr val="accent2"/>
              </a:buClr>
              <a:buFont typeface="Courier New" panose="02070309020205020404" pitchFamily="49" charset="0"/>
              <a:buChar char="o"/>
              <a:defRPr/>
            </a:pPr>
            <a:endParaRPr lang="id-ID" sz="2000" kern="1200" dirty="0">
              <a:latin typeface="+mn-lt"/>
              <a:ea typeface="+mn-ea"/>
              <a:cs typeface="+mn-cs"/>
            </a:endParaRPr>
          </a:p>
          <a:p>
            <a:pPr marL="914400" lvl="1" indent="-514350" algn="just" fontAlgn="auto">
              <a:spcAft>
                <a:spcPts val="0"/>
              </a:spcAft>
              <a:buClr>
                <a:schemeClr val="accent2"/>
              </a:buClr>
              <a:buFont typeface="Courier New" panose="02070309020205020404" pitchFamily="49" charset="0"/>
              <a:buChar char="o"/>
              <a:defRPr/>
            </a:pPr>
            <a:endParaRPr lang="id-ID" sz="2000" kern="1200" dirty="0">
              <a:latin typeface="+mn-lt"/>
              <a:ea typeface="+mn-ea"/>
              <a:cs typeface="+mn-cs"/>
            </a:endParaRPr>
          </a:p>
          <a:p>
            <a:pPr marL="914400" lvl="1" indent="-514350" algn="just" fontAlgn="auto">
              <a:spcAft>
                <a:spcPts val="0"/>
              </a:spcAft>
              <a:buClr>
                <a:schemeClr val="accent2"/>
              </a:buClr>
              <a:buFont typeface="Courier New" panose="02070309020205020404" pitchFamily="49" charset="0"/>
              <a:buChar char="o"/>
              <a:defRPr/>
            </a:pPr>
            <a:endParaRPr lang="id-ID" sz="2000" kern="1200" dirty="0">
              <a:latin typeface="+mn-lt"/>
              <a:ea typeface="+mn-ea"/>
              <a:cs typeface="+mn-cs"/>
            </a:endParaRPr>
          </a:p>
          <a:p>
            <a:pPr indent="-228600" fontAlgn="auto">
              <a:spcAft>
                <a:spcPts val="0"/>
              </a:spcAft>
              <a:buClr>
                <a:schemeClr val="accent1"/>
              </a:buClr>
              <a:buFont typeface="Arial" panose="020B0604020202020204" pitchFamily="34" charset="0"/>
              <a:buChar char="•"/>
              <a:defRPr/>
            </a:pPr>
            <a:endParaRPr lang="id-ID" sz="2200" b="0" kern="1200" dirty="0">
              <a:solidFill>
                <a:schemeClr val="tx1"/>
              </a:solidFill>
            </a:endParaRPr>
          </a:p>
        </p:txBody>
      </p:sp>
      <p:pic>
        <p:nvPicPr>
          <p:cNvPr id="47108" name="Picture 2"/>
          <p:cNvPicPr>
            <a:picLocks noChangeAspect="1"/>
          </p:cNvPicPr>
          <p:nvPr/>
        </p:nvPicPr>
        <p:blipFill>
          <a:blip r:embed="rId2"/>
          <a:stretch>
            <a:fillRect/>
          </a:stretch>
        </p:blipFill>
        <p:spPr>
          <a:xfrm>
            <a:off x="767408" y="1371600"/>
            <a:ext cx="719137" cy="431800"/>
          </a:xfrm>
          <a:prstGeom prst="rect">
            <a:avLst/>
          </a:prstGeom>
          <a:noFill/>
          <a:ln w="9525">
            <a:noFill/>
          </a:ln>
        </p:spPr>
      </p:pic>
      <p:pic>
        <p:nvPicPr>
          <p:cNvPr id="47109" name="Picture 2"/>
          <p:cNvPicPr>
            <a:picLocks noChangeAspect="1"/>
          </p:cNvPicPr>
          <p:nvPr/>
        </p:nvPicPr>
        <p:blipFill>
          <a:blip r:embed="rId3"/>
          <a:stretch>
            <a:fillRect/>
          </a:stretch>
        </p:blipFill>
        <p:spPr>
          <a:xfrm>
            <a:off x="1415480" y="2116237"/>
            <a:ext cx="8496871" cy="3976588"/>
          </a:xfrm>
          <a:prstGeom prst="rect">
            <a:avLst/>
          </a:prstGeom>
          <a:noFill/>
          <a:ln w="9525">
            <a:noFill/>
          </a:ln>
        </p:spPr>
      </p:pic>
    </p:spTree>
    <p:extLst>
      <p:ext uri="{BB962C8B-B14F-4D97-AF65-F5344CB8AC3E}">
        <p14:creationId xmlns:p14="http://schemas.microsoft.com/office/powerpoint/2010/main" val="289947689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wrap="square" lIns="91440" tIns="45720" rIns="91440" bIns="45720" numCol="1" rtlCol="0" anchor="ctr" anchorCtr="0" compatLnSpc="1">
            <a:prstTxWarp prst="textNoShape">
              <a:avLst/>
            </a:prstTxWarp>
            <a:noAutofit/>
          </a:bodyPr>
          <a:lstStyle/>
          <a:p>
            <a:pPr fontAlgn="auto">
              <a:spcAft>
                <a:spcPts val="0"/>
              </a:spcAft>
              <a:defRPr/>
            </a:pPr>
            <a:r>
              <a:rPr lang="en-US" sz="4600" b="0" kern="1200" spc="-100" dirty="0" err="1">
                <a:solidFill>
                  <a:srgbClr val="FFFFFF"/>
                </a:solidFill>
              </a:rPr>
              <a:t>Agen</a:t>
            </a:r>
            <a:r>
              <a:rPr lang="en-US" sz="4600" b="0" kern="1200" spc="-100" dirty="0">
                <a:solidFill>
                  <a:srgbClr val="FFFFFF"/>
                </a:solidFill>
              </a:rPr>
              <a:t> </a:t>
            </a:r>
            <a:r>
              <a:rPr lang="en-US" sz="4600" b="0" kern="1200" spc="-100" dirty="0" err="1">
                <a:solidFill>
                  <a:srgbClr val="FFFFFF"/>
                </a:solidFill>
              </a:rPr>
              <a:t>Cerdas</a:t>
            </a:r>
            <a:endParaRPr lang="id-ID" sz="4600" b="0" kern="1200" spc="-100" dirty="0">
              <a:solidFill>
                <a:srgbClr val="FFFFFF"/>
              </a:solidFill>
            </a:endParaRPr>
          </a:p>
        </p:txBody>
      </p:sp>
      <p:sp>
        <p:nvSpPr>
          <p:cNvPr id="3" name="Content Placeholder 2"/>
          <p:cNvSpPr>
            <a:spLocks noGrp="1"/>
          </p:cNvSpPr>
          <p:nvPr>
            <p:ph idx="1"/>
          </p:nvPr>
        </p:nvSpPr>
        <p:spPr/>
        <p:txBody>
          <a:bodyPr vert="horz" wrap="square" lIns="91440" tIns="45720" rIns="91440" bIns="45720" numCol="1" rtlCol="0" anchor="t" anchorCtr="0" compatLnSpc="1">
            <a:prstTxWarp prst="textNoShape">
              <a:avLst/>
            </a:prstTxWarp>
            <a:normAutofit/>
          </a:bodyPr>
          <a:lstStyle/>
          <a:p>
            <a:pPr marL="640080" lvl="1" indent="-228600" fontAlgn="auto">
              <a:spcAft>
                <a:spcPts val="0"/>
              </a:spcAft>
              <a:buClr>
                <a:schemeClr val="accent2"/>
              </a:buClr>
              <a:buFont typeface="Arial" panose="020B0604020202020204" pitchFamily="34" charset="0"/>
              <a:buChar char="•"/>
              <a:defRPr/>
            </a:pPr>
            <a:r>
              <a:rPr lang="id-ID" sz="2800" kern="1200" dirty="0">
                <a:latin typeface="+mn-lt"/>
                <a:ea typeface="+mn-ea"/>
                <a:cs typeface="+mn-cs"/>
              </a:rPr>
              <a:t>Contoh </a:t>
            </a:r>
            <a:r>
              <a:rPr lang="en-US" sz="2800" kern="1200" dirty="0" err="1">
                <a:latin typeface="+mn-lt"/>
                <a:ea typeface="+mn-ea"/>
                <a:cs typeface="+mn-cs"/>
              </a:rPr>
              <a:t>Permainan</a:t>
            </a:r>
            <a:r>
              <a:rPr lang="en-US" sz="2800" kern="1200" dirty="0">
                <a:latin typeface="+mn-lt"/>
                <a:ea typeface="+mn-ea"/>
                <a:cs typeface="+mn-cs"/>
              </a:rPr>
              <a:t> </a:t>
            </a:r>
            <a:r>
              <a:rPr lang="en-US" sz="2800" kern="1200" dirty="0" err="1">
                <a:latin typeface="+mn-lt"/>
                <a:ea typeface="+mn-ea"/>
                <a:cs typeface="+mn-cs"/>
              </a:rPr>
              <a:t>Reversi</a:t>
            </a:r>
            <a:r>
              <a:rPr lang="id-ID" sz="2800" kern="1200" dirty="0">
                <a:latin typeface="+mn-lt"/>
                <a:ea typeface="+mn-ea"/>
                <a:cs typeface="+mn-cs"/>
              </a:rPr>
              <a:t> (othello)</a:t>
            </a:r>
          </a:p>
          <a:p>
            <a:pPr indent="-228600" fontAlgn="auto">
              <a:spcAft>
                <a:spcPts val="0"/>
              </a:spcAft>
              <a:buClr>
                <a:schemeClr val="accent1"/>
              </a:buClr>
              <a:buFont typeface="Arial" panose="020B0604020202020204" pitchFamily="34" charset="0"/>
              <a:buChar char="•"/>
              <a:defRPr/>
            </a:pPr>
            <a:endParaRPr lang="id-ID" sz="2000" b="0" kern="1200" dirty="0">
              <a:solidFill>
                <a:schemeClr val="tx1"/>
              </a:solidFill>
            </a:endParaRPr>
          </a:p>
          <a:p>
            <a:pPr marL="114300" indent="0" fontAlgn="auto">
              <a:spcAft>
                <a:spcPts val="0"/>
              </a:spcAft>
              <a:buClr>
                <a:schemeClr val="accent1"/>
              </a:buClr>
              <a:buNone/>
              <a:defRPr/>
            </a:pPr>
            <a:endParaRPr lang="en-US" sz="2000" b="0" kern="1200" dirty="0">
              <a:solidFill>
                <a:schemeClr val="tx1"/>
              </a:solidFill>
            </a:endParaRPr>
          </a:p>
          <a:p>
            <a:pPr indent="-228600" fontAlgn="auto">
              <a:spcAft>
                <a:spcPts val="0"/>
              </a:spcAft>
              <a:buClr>
                <a:schemeClr val="accent1"/>
              </a:buClr>
              <a:buFont typeface="Arial" panose="020B0604020202020204" pitchFamily="34" charset="0"/>
              <a:buChar char="•"/>
              <a:defRPr/>
            </a:pPr>
            <a:endParaRPr lang="id-ID" sz="2200" b="0" kern="1200" dirty="0">
              <a:solidFill>
                <a:schemeClr val="tx1"/>
              </a:solidFill>
            </a:endParaRPr>
          </a:p>
        </p:txBody>
      </p:sp>
      <p:pic>
        <p:nvPicPr>
          <p:cNvPr id="48132" name="Picture 2"/>
          <p:cNvPicPr>
            <a:picLocks noChangeAspect="1"/>
          </p:cNvPicPr>
          <p:nvPr/>
        </p:nvPicPr>
        <p:blipFill>
          <a:blip r:embed="rId2"/>
          <a:stretch>
            <a:fillRect/>
          </a:stretch>
        </p:blipFill>
        <p:spPr>
          <a:xfrm>
            <a:off x="1415480" y="2276872"/>
            <a:ext cx="3456433" cy="3456431"/>
          </a:xfrm>
          <a:prstGeom prst="rect">
            <a:avLst/>
          </a:prstGeom>
          <a:noFill/>
          <a:ln w="9525">
            <a:noFill/>
          </a:ln>
        </p:spPr>
      </p:pic>
    </p:spTree>
    <p:extLst>
      <p:ext uri="{BB962C8B-B14F-4D97-AF65-F5344CB8AC3E}">
        <p14:creationId xmlns:p14="http://schemas.microsoft.com/office/powerpoint/2010/main" val="398309582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smtClean="0"/>
              <a:t>Kesimpulan</a:t>
            </a:r>
            <a:endParaRPr lang="id-ID" dirty="0"/>
          </a:p>
        </p:txBody>
      </p:sp>
      <p:sp>
        <p:nvSpPr>
          <p:cNvPr id="4" name="Text Placeholder 3"/>
          <p:cNvSpPr>
            <a:spLocks noGrp="1"/>
          </p:cNvSpPr>
          <p:nvPr>
            <p:ph type="body" idx="1"/>
          </p:nvPr>
        </p:nvSpPr>
        <p:spPr>
          <a:xfrm>
            <a:off x="551384" y="5046857"/>
            <a:ext cx="10363200" cy="953650"/>
          </a:xfrm>
        </p:spPr>
        <p:txBody>
          <a:bodyPr/>
          <a:lstStyle/>
          <a:p>
            <a:pPr algn="ctr"/>
            <a:r>
              <a:rPr lang="id-ID" sz="6000" dirty="0" smtClean="0"/>
              <a:t>SELESAI</a:t>
            </a:r>
            <a:endParaRPr lang="id-ID" sz="6000" dirty="0"/>
          </a:p>
        </p:txBody>
      </p:sp>
      <p:grpSp>
        <p:nvGrpSpPr>
          <p:cNvPr id="9" name="Group 8"/>
          <p:cNvGrpSpPr/>
          <p:nvPr/>
        </p:nvGrpSpPr>
        <p:grpSpPr>
          <a:xfrm>
            <a:off x="3719736" y="1689238"/>
            <a:ext cx="3960440" cy="3241812"/>
            <a:chOff x="3719736" y="1689238"/>
            <a:chExt cx="3960440" cy="3241812"/>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19736" y="1689238"/>
              <a:ext cx="3960440" cy="3241812"/>
            </a:xfrm>
            <a:prstGeom prst="rect">
              <a:avLst/>
            </a:prstGeom>
          </p:spPr>
        </p:pic>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03912" y="1916832"/>
              <a:ext cx="720080" cy="720080"/>
            </a:xfrm>
            <a:prstGeom prst="rect">
              <a:avLst/>
            </a:prstGeom>
          </p:spPr>
        </p:pic>
      </p:grpSp>
    </p:spTree>
    <p:extLst>
      <p:ext uri="{BB962C8B-B14F-4D97-AF65-F5344CB8AC3E}">
        <p14:creationId xmlns:p14="http://schemas.microsoft.com/office/powerpoint/2010/main" val="5980177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wrap="square" lIns="91440" tIns="45720" rIns="91440" bIns="45720" numCol="1" rtlCol="0" anchor="ctr" anchorCtr="0" compatLnSpc="1">
            <a:prstTxWarp prst="textNoShape">
              <a:avLst/>
            </a:prstTxWarp>
            <a:noAutofit/>
          </a:bodyPr>
          <a:lstStyle/>
          <a:p>
            <a:pPr fontAlgn="auto">
              <a:spcAft>
                <a:spcPts val="0"/>
              </a:spcAft>
              <a:defRPr/>
            </a:pPr>
            <a:r>
              <a:rPr lang="id-ID" sz="4000" b="0" kern="1200" spc="-100" dirty="0">
                <a:solidFill>
                  <a:srgbClr val="FFFFFF"/>
                </a:solidFill>
              </a:rPr>
              <a:t>Agen</a:t>
            </a:r>
            <a:r>
              <a:rPr lang="id-ID" sz="4600" b="0" kern="1200" spc="-100" dirty="0">
                <a:solidFill>
                  <a:schemeClr val="tx2"/>
                </a:solidFill>
              </a:rPr>
              <a:t> </a:t>
            </a:r>
          </a:p>
        </p:txBody>
      </p:sp>
      <p:sp>
        <p:nvSpPr>
          <p:cNvPr id="4099" name="Content Placeholder 4"/>
          <p:cNvSpPr>
            <a:spLocks noGrp="1"/>
          </p:cNvSpPr>
          <p:nvPr>
            <p:ph idx="1"/>
          </p:nvPr>
        </p:nvSpPr>
        <p:spPr>
          <a:ln/>
        </p:spPr>
        <p:txBody>
          <a:bodyPr vert="horz" wrap="square" lIns="91440" tIns="45720" rIns="91440" bIns="45720" numCol="1" anchor="t" anchorCtr="0" compatLnSpc="1">
            <a:prstTxWarp prst="textNoShape">
              <a:avLst/>
            </a:prstTxWarp>
          </a:bodyPr>
          <a:lstStyle/>
          <a:p>
            <a:pPr marL="927100" algn="just">
              <a:buClr>
                <a:schemeClr val="accent1"/>
              </a:buClr>
            </a:pPr>
            <a:r>
              <a:rPr b="0" dirty="0"/>
              <a:t>S</a:t>
            </a:r>
            <a:r>
              <a:rPr lang="en-US" altLang="x-none" b="0" dirty="0"/>
              <a:t>egala sesuatu yang dapat merasakan lingkungannya melalui peralatan sensor-sensor, bertindak sesuai dengan lingkungannya</a:t>
            </a:r>
            <a:r>
              <a:rPr b="0" dirty="0"/>
              <a:t> </a:t>
            </a:r>
            <a:r>
              <a:rPr lang="sv-SE" altLang="x-none" b="0" dirty="0"/>
              <a:t>dan dengan meng</a:t>
            </a:r>
            <a:r>
              <a:rPr b="0" dirty="0"/>
              <a:t>g</a:t>
            </a:r>
            <a:r>
              <a:rPr lang="sv-SE" altLang="x-none" b="0" dirty="0"/>
              <a:t>unakan peralatan penggeraknya</a:t>
            </a:r>
            <a:r>
              <a:rPr lang="en-US" altLang="x-none" b="0" dirty="0"/>
              <a:t>/actuator (Russel dan Norvig).</a:t>
            </a:r>
            <a:endParaRPr b="0" dirty="0"/>
          </a:p>
          <a:p>
            <a:pPr marL="927100" algn="just">
              <a:buClr>
                <a:schemeClr val="accent1"/>
              </a:buClr>
            </a:pPr>
            <a:endParaRPr b="0" dirty="0"/>
          </a:p>
          <a:p>
            <a:pPr marL="927100" algn="just">
              <a:buClr>
                <a:schemeClr val="accent1"/>
              </a:buClr>
            </a:pPr>
            <a:r>
              <a:rPr b="0" dirty="0"/>
              <a:t>S</a:t>
            </a:r>
            <a:r>
              <a:rPr lang="en-US" altLang="x-none" b="0" dirty="0"/>
              <a:t>ebuah sistem komputer yang berada dalam suatu lingkungan </a:t>
            </a:r>
            <a:r>
              <a:rPr lang="es-ES" altLang="x-none" b="0" dirty="0"/>
              <a:t>dan memiliki kemampuan bertindak secara </a:t>
            </a:r>
            <a:r>
              <a:rPr b="0" dirty="0"/>
              <a:t>au</a:t>
            </a:r>
            <a:r>
              <a:rPr lang="es-ES" altLang="x-none" b="0" dirty="0"/>
              <a:t>tonomo</a:t>
            </a:r>
            <a:r>
              <a:rPr b="0" dirty="0"/>
              <a:t>u</a:t>
            </a:r>
            <a:r>
              <a:rPr lang="es-ES" altLang="x-none" b="0" dirty="0"/>
              <a:t>s </a:t>
            </a:r>
            <a:r>
              <a:rPr lang="en-US" altLang="x-none" b="0" dirty="0"/>
              <a:t>didalam situasi lingkungan tersebut sesuai dengan sasaran yang dirancang (Woold-ridge).</a:t>
            </a:r>
          </a:p>
          <a:p>
            <a:pPr marL="984250" lvl="1" indent="0" algn="just">
              <a:buClr>
                <a:schemeClr val="accent1"/>
              </a:buClr>
              <a:buNone/>
            </a:pPr>
            <a:endParaRPr dirty="0"/>
          </a:p>
          <a:p>
            <a:pPr marL="984250" lvl="1" indent="0" algn="just">
              <a:buClr>
                <a:schemeClr val="accent1"/>
              </a:buClr>
              <a:buNone/>
            </a:pPr>
            <a:endParaRPr dirty="0"/>
          </a:p>
          <a:p>
            <a:pPr marL="984250" lvl="1" indent="0" algn="just">
              <a:buClr>
                <a:schemeClr val="accent1"/>
              </a:buClr>
              <a:buNone/>
            </a:pPr>
            <a:endParaRPr lang="en-US" altLang="x-none" dirty="0"/>
          </a:p>
          <a:p>
            <a:endParaRPr dirty="0"/>
          </a:p>
        </p:txBody>
      </p:sp>
    </p:spTree>
    <p:extLst>
      <p:ext uri="{BB962C8B-B14F-4D97-AF65-F5344CB8AC3E}">
        <p14:creationId xmlns:p14="http://schemas.microsoft.com/office/powerpoint/2010/main" val="12690042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wrap="square" lIns="91440" tIns="45720" rIns="91440" bIns="45720" numCol="1" rtlCol="0" anchor="ctr" anchorCtr="0" compatLnSpc="1">
            <a:prstTxWarp prst="textNoShape">
              <a:avLst/>
            </a:prstTxWarp>
            <a:noAutofit/>
          </a:bodyPr>
          <a:lstStyle/>
          <a:p>
            <a:pPr fontAlgn="auto">
              <a:spcAft>
                <a:spcPts val="0"/>
              </a:spcAft>
              <a:defRPr/>
            </a:pPr>
            <a:r>
              <a:rPr lang="id-ID" sz="4600" b="0" kern="1200" spc="-100" dirty="0">
                <a:solidFill>
                  <a:srgbClr val="FFFFFF"/>
                </a:solidFill>
              </a:rPr>
              <a:t>Agen Cerdas</a:t>
            </a:r>
          </a:p>
        </p:txBody>
      </p:sp>
      <p:sp>
        <p:nvSpPr>
          <p:cNvPr id="5123" name="Content Placeholder 2"/>
          <p:cNvSpPr>
            <a:spLocks noGrp="1"/>
          </p:cNvSpPr>
          <p:nvPr>
            <p:ph idx="1"/>
          </p:nvPr>
        </p:nvSpPr>
        <p:spPr>
          <a:ln/>
        </p:spPr>
        <p:txBody>
          <a:bodyPr vert="horz" wrap="square" lIns="91440" tIns="45720" rIns="91440" bIns="45720" numCol="1" anchor="t" anchorCtr="0" compatLnSpc="1">
            <a:prstTxWarp prst="textNoShape">
              <a:avLst/>
            </a:prstTxWarp>
          </a:bodyPr>
          <a:lstStyle/>
          <a:p>
            <a:pPr marL="514350" indent="-514350" algn="just">
              <a:buFont typeface="Courier New" panose="02070309020205020404" pitchFamily="49" charset="0"/>
              <a:buChar char="o"/>
            </a:pPr>
            <a:r>
              <a:rPr lang="sv-SE" altLang="x-none" b="0" dirty="0"/>
              <a:t>Program yang dapat diberi tugas dan dapat</a:t>
            </a:r>
            <a:r>
              <a:rPr lang="en-US" altLang="x-none" b="0" dirty="0"/>
              <a:t> menyelesaikan tugasnya secara mandiri, serta mempunyai inteligensi.</a:t>
            </a:r>
          </a:p>
          <a:p>
            <a:pPr marL="514350" indent="-514350" algn="just">
              <a:buFont typeface="Courier New" panose="02070309020205020404" pitchFamily="49" charset="0"/>
              <a:buChar char="o"/>
            </a:pPr>
            <a:r>
              <a:rPr lang="en-US" altLang="x-none" b="0" dirty="0"/>
              <a:t>Dengan bantuan sistem agen tersebut, maka pekerjaan yang membutuhkan waktu lama </a:t>
            </a:r>
            <a:r>
              <a:rPr lang="nn-NO" altLang="x-none" b="0" dirty="0"/>
              <a:t>dapat diselesaikan dengan </a:t>
            </a:r>
            <a:r>
              <a:rPr lang="en-US" altLang="x-none" b="0" dirty="0"/>
              <a:t>baik dan lebih cepat.</a:t>
            </a:r>
          </a:p>
          <a:p>
            <a:pPr marL="514350" indent="-514350" algn="just">
              <a:buFont typeface="Courier New" panose="02070309020205020404" pitchFamily="49" charset="0"/>
              <a:buChar char="o"/>
            </a:pPr>
            <a:r>
              <a:rPr b="0" dirty="0"/>
              <a:t>Dengan adanya agen cerdas pada aplikasi diharapkan aplikasi tersebut dapat berpikir dan </a:t>
            </a:r>
            <a:r>
              <a:rPr lang="en-US" altLang="x-none" b="0" dirty="0"/>
              <a:t>dapat </a:t>
            </a:r>
            <a:r>
              <a:rPr b="0" dirty="0"/>
              <a:t>menentukan pilihan langkah</a:t>
            </a:r>
            <a:r>
              <a:rPr lang="en-US" altLang="x-none" b="0" dirty="0"/>
              <a:t> terbaik</a:t>
            </a:r>
            <a:r>
              <a:rPr b="0" dirty="0"/>
              <a:t> sehingga dapat mengalahkan manusia.</a:t>
            </a:r>
            <a:endParaRPr b="0" dirty="0">
              <a:sym typeface="Wingdings" panose="05000000000000000000" pitchFamily="2" charset="2"/>
            </a:endParaRPr>
          </a:p>
          <a:p>
            <a:endParaRPr dirty="0"/>
          </a:p>
        </p:txBody>
      </p:sp>
    </p:spTree>
    <p:extLst>
      <p:ext uri="{BB962C8B-B14F-4D97-AF65-F5344CB8AC3E}">
        <p14:creationId xmlns:p14="http://schemas.microsoft.com/office/powerpoint/2010/main" val="13926064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wrap="square" lIns="91440" tIns="45720" rIns="91440" bIns="45720" numCol="1" rtlCol="0" anchor="ctr" anchorCtr="0" compatLnSpc="1">
            <a:prstTxWarp prst="textNoShape">
              <a:avLst/>
            </a:prstTxWarp>
            <a:noAutofit/>
          </a:bodyPr>
          <a:lstStyle/>
          <a:p>
            <a:pPr fontAlgn="auto">
              <a:spcAft>
                <a:spcPts val="0"/>
              </a:spcAft>
              <a:defRPr/>
            </a:pPr>
            <a:r>
              <a:rPr lang="id-ID" sz="4600" b="0" kern="1200" spc="-100" dirty="0">
                <a:solidFill>
                  <a:srgbClr val="FFFFFF"/>
                </a:solidFill>
              </a:rPr>
              <a:t>Agen cerdas dan Lingkungan</a:t>
            </a:r>
          </a:p>
        </p:txBody>
      </p:sp>
      <p:sp>
        <p:nvSpPr>
          <p:cNvPr id="3" name="Content Placeholder 2"/>
          <p:cNvSpPr>
            <a:spLocks noGrp="1"/>
          </p:cNvSpPr>
          <p:nvPr>
            <p:ph idx="1"/>
          </p:nvPr>
        </p:nvSpPr>
        <p:spPr>
          <a:ln w="12700"/>
        </p:spPr>
        <p:txBody>
          <a:bodyPr vert="horz" wrap="square" lIns="91440" tIns="45720" rIns="91440" bIns="45720" numCol="1" rtlCol="0" anchor="t" anchorCtr="0" compatLnSpc="1">
            <a:prstTxWarp prst="textNoShape">
              <a:avLst/>
            </a:prstTxWarp>
            <a:normAutofit/>
          </a:bodyPr>
          <a:lstStyle/>
          <a:p>
            <a:pPr marL="114300" indent="0" fontAlgn="auto">
              <a:spcAft>
                <a:spcPts val="0"/>
              </a:spcAft>
              <a:buClr>
                <a:schemeClr val="accent1"/>
              </a:buClr>
              <a:buNone/>
              <a:defRPr/>
            </a:pPr>
            <a:r>
              <a:rPr lang="id-ID" sz="2400" b="0" kern="1200" dirty="0">
                <a:solidFill>
                  <a:schemeClr val="tx1"/>
                </a:solidFill>
              </a:rPr>
              <a:t>	Sebagai perbandingan :</a:t>
            </a:r>
          </a:p>
          <a:p>
            <a:pPr marL="114300" indent="0" fontAlgn="auto">
              <a:spcAft>
                <a:spcPts val="0"/>
              </a:spcAft>
              <a:buClr>
                <a:schemeClr val="accent1"/>
              </a:buClr>
              <a:buNone/>
              <a:defRPr/>
            </a:pPr>
            <a:r>
              <a:rPr lang="id-ID" sz="2400" b="0" kern="1200" dirty="0">
                <a:solidFill>
                  <a:schemeClr val="tx1"/>
                </a:solidFill>
              </a:rPr>
              <a:t>           </a:t>
            </a:r>
            <a:r>
              <a:rPr lang="en-US" sz="2400" b="0" kern="1200" dirty="0">
                <a:solidFill>
                  <a:schemeClr val="tx1"/>
                </a:solidFill>
              </a:rPr>
              <a:t>Human </a:t>
            </a:r>
            <a:r>
              <a:rPr lang="en-US" sz="2400" b="0" kern="1200" dirty="0" err="1">
                <a:solidFill>
                  <a:schemeClr val="tx1"/>
                </a:solidFill>
              </a:rPr>
              <a:t>Agen</a:t>
            </a:r>
            <a:r>
              <a:rPr lang="en-US" sz="2400" b="0" kern="1200" dirty="0">
                <a:solidFill>
                  <a:schemeClr val="tx1"/>
                </a:solidFill>
              </a:rPr>
              <a:t> </a:t>
            </a:r>
            <a:r>
              <a:rPr lang="en-US" sz="2400" b="0" kern="1200" dirty="0" err="1">
                <a:solidFill>
                  <a:schemeClr val="tx1"/>
                </a:solidFill>
              </a:rPr>
              <a:t>memiliki</a:t>
            </a:r>
            <a:r>
              <a:rPr lang="en-US" sz="2400" b="0" kern="1200" dirty="0">
                <a:solidFill>
                  <a:schemeClr val="tx1"/>
                </a:solidFill>
              </a:rPr>
              <a:t> :</a:t>
            </a:r>
          </a:p>
          <a:p>
            <a:pPr marL="914400" lvl="1" indent="-514350" algn="just" fontAlgn="auto">
              <a:spcAft>
                <a:spcPts val="0"/>
              </a:spcAft>
              <a:buClr>
                <a:schemeClr val="accent2"/>
              </a:buClr>
              <a:buFont typeface="Courier New" panose="02070309020205020404" pitchFamily="49" charset="0"/>
              <a:buChar char="o"/>
              <a:defRPr/>
            </a:pPr>
            <a:endParaRPr lang="id-ID" kern="1200" dirty="0">
              <a:latin typeface="+mn-lt"/>
              <a:ea typeface="+mn-ea"/>
              <a:cs typeface="+mn-cs"/>
            </a:endParaRPr>
          </a:p>
          <a:p>
            <a:pPr marL="400050" lvl="1" indent="0" algn="just" fontAlgn="auto">
              <a:spcAft>
                <a:spcPts val="0"/>
              </a:spcAft>
              <a:buClr>
                <a:schemeClr val="accent2"/>
              </a:buClr>
              <a:buNone/>
              <a:defRPr/>
            </a:pPr>
            <a:r>
              <a:rPr lang="id-ID" kern="1200" dirty="0">
                <a:latin typeface="+mn-lt"/>
                <a:ea typeface="+mn-ea"/>
                <a:cs typeface="+mn-cs"/>
              </a:rPr>
              <a:t>	Sensor : </a:t>
            </a:r>
          </a:p>
          <a:p>
            <a:pPr marL="914400" lvl="1" indent="-514350" algn="just" fontAlgn="auto">
              <a:spcAft>
                <a:spcPts val="0"/>
              </a:spcAft>
              <a:buClr>
                <a:schemeClr val="accent2"/>
              </a:buClr>
              <a:buFont typeface="Courier New" panose="02070309020205020404" pitchFamily="49" charset="0"/>
              <a:buChar char="o"/>
              <a:defRPr/>
            </a:pPr>
            <a:endParaRPr lang="id-ID" kern="1200" dirty="0">
              <a:latin typeface="+mn-lt"/>
              <a:ea typeface="+mn-ea"/>
              <a:cs typeface="+mn-cs"/>
            </a:endParaRPr>
          </a:p>
          <a:p>
            <a:pPr marL="914400" lvl="1" indent="-514350" algn="just" fontAlgn="auto">
              <a:spcAft>
                <a:spcPts val="0"/>
              </a:spcAft>
              <a:buClr>
                <a:schemeClr val="accent2"/>
              </a:buClr>
              <a:buFont typeface="Courier New" panose="02070309020205020404" pitchFamily="49" charset="0"/>
              <a:buChar char="o"/>
              <a:defRPr/>
            </a:pPr>
            <a:endParaRPr lang="id-ID" kern="1200" dirty="0">
              <a:latin typeface="+mn-lt"/>
              <a:ea typeface="+mn-ea"/>
              <a:cs typeface="+mn-cs"/>
            </a:endParaRPr>
          </a:p>
          <a:p>
            <a:pPr marL="400050" lvl="1" indent="0" algn="just" fontAlgn="auto">
              <a:spcAft>
                <a:spcPts val="0"/>
              </a:spcAft>
              <a:buClr>
                <a:schemeClr val="accent2"/>
              </a:buClr>
              <a:buNone/>
              <a:defRPr/>
            </a:pPr>
            <a:endParaRPr lang="id-ID" kern="1200" dirty="0">
              <a:latin typeface="+mn-lt"/>
              <a:ea typeface="+mn-ea"/>
              <a:cs typeface="+mn-cs"/>
            </a:endParaRPr>
          </a:p>
          <a:p>
            <a:pPr marL="400050" lvl="1" indent="0" algn="just" fontAlgn="auto">
              <a:spcAft>
                <a:spcPts val="0"/>
              </a:spcAft>
              <a:buClr>
                <a:schemeClr val="accent2"/>
              </a:buClr>
              <a:buNone/>
              <a:defRPr/>
            </a:pPr>
            <a:r>
              <a:rPr lang="id-ID" kern="1200" dirty="0">
                <a:latin typeface="+mn-lt"/>
                <a:ea typeface="+mn-ea"/>
                <a:cs typeface="+mn-cs"/>
              </a:rPr>
              <a:t>				</a:t>
            </a:r>
            <a:endParaRPr lang="en-US" kern="1200" dirty="0" smtClean="0">
              <a:latin typeface="+mn-lt"/>
              <a:ea typeface="+mn-ea"/>
              <a:cs typeface="+mn-cs"/>
            </a:endParaRPr>
          </a:p>
          <a:p>
            <a:pPr marL="400050" lvl="1" indent="0" algn="just" fontAlgn="auto">
              <a:spcAft>
                <a:spcPts val="0"/>
              </a:spcAft>
              <a:buClr>
                <a:schemeClr val="accent2"/>
              </a:buClr>
              <a:buNone/>
              <a:defRPr/>
            </a:pPr>
            <a:r>
              <a:rPr lang="en-US" kern="1200" dirty="0">
                <a:latin typeface="+mn-lt"/>
                <a:ea typeface="+mn-ea"/>
                <a:cs typeface="+mn-cs"/>
              </a:rPr>
              <a:t>	</a:t>
            </a:r>
            <a:r>
              <a:rPr lang="en-US" kern="1200" dirty="0" smtClean="0">
                <a:latin typeface="+mn-lt"/>
                <a:ea typeface="+mn-ea"/>
                <a:cs typeface="+mn-cs"/>
              </a:rPr>
              <a:t>		</a:t>
            </a:r>
            <a:r>
              <a:rPr lang="id-ID" kern="1200" dirty="0" smtClean="0">
                <a:latin typeface="+mn-lt"/>
                <a:ea typeface="+mn-ea"/>
                <a:cs typeface="+mn-cs"/>
              </a:rPr>
              <a:t>dan </a:t>
            </a:r>
            <a:r>
              <a:rPr lang="id-ID" kern="1200" dirty="0">
                <a:latin typeface="+mn-lt"/>
                <a:ea typeface="+mn-ea"/>
                <a:cs typeface="+mn-cs"/>
              </a:rPr>
              <a:t>organ sensor lainnya </a:t>
            </a:r>
            <a:endParaRPr lang="en-US" kern="1200" dirty="0">
              <a:latin typeface="+mn-lt"/>
              <a:ea typeface="+mn-ea"/>
              <a:cs typeface="+mn-cs"/>
            </a:endParaRPr>
          </a:p>
          <a:p>
            <a:pPr indent="-228600" fontAlgn="auto">
              <a:spcAft>
                <a:spcPts val="0"/>
              </a:spcAft>
              <a:buClr>
                <a:schemeClr val="accent1"/>
              </a:buClr>
              <a:buFont typeface="Arial" panose="020B0604020202020204" pitchFamily="34" charset="0"/>
              <a:buChar char="•"/>
              <a:defRPr/>
            </a:pPr>
            <a:endParaRPr lang="id-ID" sz="2200" b="0" kern="1200" dirty="0">
              <a:solidFill>
                <a:schemeClr val="tx1"/>
              </a:solidFill>
            </a:endParaRPr>
          </a:p>
        </p:txBody>
      </p:sp>
      <p:pic>
        <p:nvPicPr>
          <p:cNvPr id="6148" name="Picture 2"/>
          <p:cNvPicPr>
            <a:picLocks noChangeAspect="1"/>
          </p:cNvPicPr>
          <p:nvPr/>
        </p:nvPicPr>
        <p:blipFill>
          <a:blip r:embed="rId2"/>
          <a:stretch>
            <a:fillRect/>
          </a:stretch>
        </p:blipFill>
        <p:spPr>
          <a:xfrm>
            <a:off x="767408" y="1382944"/>
            <a:ext cx="719137" cy="579437"/>
          </a:xfrm>
          <a:prstGeom prst="rect">
            <a:avLst/>
          </a:prstGeom>
          <a:noFill/>
          <a:ln w="9525">
            <a:noFill/>
          </a:ln>
        </p:spPr>
      </p:pic>
      <p:pic>
        <p:nvPicPr>
          <p:cNvPr id="6149" name="Picture 3"/>
          <p:cNvPicPr>
            <a:picLocks noChangeAspect="1"/>
          </p:cNvPicPr>
          <p:nvPr/>
        </p:nvPicPr>
        <p:blipFill>
          <a:blip r:embed="rId3"/>
          <a:stretch>
            <a:fillRect/>
          </a:stretch>
        </p:blipFill>
        <p:spPr>
          <a:xfrm>
            <a:off x="6240463" y="2382839"/>
            <a:ext cx="990600" cy="746125"/>
          </a:xfrm>
          <a:prstGeom prst="rect">
            <a:avLst/>
          </a:prstGeom>
          <a:noFill/>
          <a:ln w="9525">
            <a:noFill/>
          </a:ln>
        </p:spPr>
      </p:pic>
      <p:pic>
        <p:nvPicPr>
          <p:cNvPr id="6150" name="Picture 5"/>
          <p:cNvPicPr>
            <a:picLocks noChangeAspect="1"/>
          </p:cNvPicPr>
          <p:nvPr/>
        </p:nvPicPr>
        <p:blipFill>
          <a:blip r:embed="rId4"/>
          <a:stretch>
            <a:fillRect/>
          </a:stretch>
        </p:blipFill>
        <p:spPr>
          <a:xfrm>
            <a:off x="6378575" y="3213100"/>
            <a:ext cx="852488" cy="1409700"/>
          </a:xfrm>
          <a:prstGeom prst="rect">
            <a:avLst/>
          </a:prstGeom>
          <a:noFill/>
          <a:ln w="9525">
            <a:noFill/>
          </a:ln>
        </p:spPr>
      </p:pic>
      <p:cxnSp>
        <p:nvCxnSpPr>
          <p:cNvPr id="8" name="Straight Arrow Connector 7"/>
          <p:cNvCxnSpPr/>
          <p:nvPr/>
        </p:nvCxnSpPr>
        <p:spPr>
          <a:xfrm flipV="1">
            <a:off x="4151313" y="2755900"/>
            <a:ext cx="1944688" cy="45720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4151314" y="3213100"/>
            <a:ext cx="2227263" cy="70485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4151313" y="3213101"/>
            <a:ext cx="1512888" cy="1584325"/>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341714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wrap="square" lIns="91440" tIns="45720" rIns="91440" bIns="45720" numCol="1" rtlCol="0" anchor="ctr" anchorCtr="0" compatLnSpc="1">
            <a:prstTxWarp prst="textNoShape">
              <a:avLst/>
            </a:prstTxWarp>
            <a:noAutofit/>
          </a:bodyPr>
          <a:lstStyle/>
          <a:p>
            <a:pPr fontAlgn="auto">
              <a:spcAft>
                <a:spcPts val="0"/>
              </a:spcAft>
              <a:defRPr/>
            </a:pPr>
            <a:r>
              <a:rPr lang="id-ID" sz="4000" b="0" kern="1200" spc="-100" dirty="0">
                <a:solidFill>
                  <a:srgbClr val="FFFFFF"/>
                </a:solidFill>
              </a:rPr>
              <a:t>Agen cerdas dan Lingkungan (...lanjutan)</a:t>
            </a:r>
          </a:p>
        </p:txBody>
      </p:sp>
      <p:sp>
        <p:nvSpPr>
          <p:cNvPr id="7171" name="Content Placeholder 2"/>
          <p:cNvSpPr>
            <a:spLocks noGrp="1"/>
          </p:cNvSpPr>
          <p:nvPr>
            <p:ph idx="1"/>
          </p:nvPr>
        </p:nvSpPr>
        <p:spPr>
          <a:ln/>
        </p:spPr>
        <p:txBody>
          <a:bodyPr vert="horz" wrap="square" lIns="91440" tIns="45720" rIns="91440" bIns="45720" numCol="1" anchor="t" anchorCtr="0" compatLnSpc="1">
            <a:prstTxWarp prst="textNoShape">
              <a:avLst/>
            </a:prstTxWarp>
          </a:bodyPr>
          <a:lstStyle/>
          <a:p>
            <a:pPr marL="114300" lvl="1" indent="0">
              <a:buClr>
                <a:schemeClr val="accent1"/>
              </a:buClr>
              <a:buNone/>
            </a:pPr>
            <a:r>
              <a:rPr dirty="0"/>
              <a:t>Actuator</a:t>
            </a:r>
          </a:p>
          <a:p>
            <a:pPr marL="114300" lvl="1" indent="0">
              <a:buClr>
                <a:schemeClr val="accent1"/>
              </a:buClr>
              <a:buNone/>
            </a:pPr>
            <a:r>
              <a:rPr dirty="0"/>
              <a:t>/penggerak </a:t>
            </a:r>
          </a:p>
          <a:p>
            <a:pPr marL="114300" lvl="1" indent="0">
              <a:buClr>
                <a:schemeClr val="accent1"/>
              </a:buClr>
              <a:buNone/>
            </a:pPr>
            <a:endParaRPr dirty="0"/>
          </a:p>
          <a:p>
            <a:pPr marL="114300" lvl="1" indent="0">
              <a:buClr>
                <a:schemeClr val="accent1"/>
              </a:buClr>
              <a:buNone/>
            </a:pPr>
            <a:endParaRPr dirty="0"/>
          </a:p>
          <a:p>
            <a:pPr marL="114300" lvl="1" indent="0">
              <a:buClr>
                <a:schemeClr val="accent1"/>
              </a:buClr>
              <a:buNone/>
            </a:pPr>
            <a:endParaRPr dirty="0"/>
          </a:p>
          <a:p>
            <a:pPr marL="114300" lvl="1" indent="0">
              <a:buClr>
                <a:schemeClr val="accent1"/>
              </a:buClr>
              <a:buNone/>
            </a:pPr>
            <a:endParaRPr dirty="0"/>
          </a:p>
          <a:p>
            <a:pPr marL="114300" lvl="1" indent="0">
              <a:buClr>
                <a:schemeClr val="accent1"/>
              </a:buClr>
              <a:buNone/>
            </a:pPr>
            <a:endParaRPr dirty="0"/>
          </a:p>
          <a:p>
            <a:pPr marL="114300" lvl="1" indent="0">
              <a:buClr>
                <a:schemeClr val="accent1"/>
              </a:buClr>
              <a:buNone/>
            </a:pPr>
            <a:r>
              <a:rPr sz="1800" dirty="0"/>
              <a:t>     </a:t>
            </a:r>
          </a:p>
          <a:p>
            <a:pPr marL="114300" lvl="1" indent="0">
              <a:buClr>
                <a:schemeClr val="accent1"/>
              </a:buClr>
              <a:buNone/>
            </a:pPr>
            <a:endParaRPr sz="1800" dirty="0"/>
          </a:p>
          <a:p>
            <a:pPr marL="114300" lvl="1" indent="0">
              <a:buClr>
                <a:schemeClr val="accent1"/>
              </a:buClr>
              <a:buNone/>
            </a:pPr>
            <a:r>
              <a:rPr sz="1800" dirty="0"/>
              <a:t> anggota tubuh lain sebagai penggerak</a:t>
            </a:r>
          </a:p>
          <a:p>
            <a:pPr marL="114300" lvl="1" indent="0">
              <a:buClr>
                <a:schemeClr val="accent1"/>
              </a:buClr>
              <a:buNone/>
            </a:pPr>
            <a:r>
              <a:rPr sz="1800" dirty="0"/>
              <a:t>      </a:t>
            </a:r>
            <a:endParaRPr dirty="0"/>
          </a:p>
        </p:txBody>
      </p:sp>
      <p:pic>
        <p:nvPicPr>
          <p:cNvPr id="7172" name="Picture 3"/>
          <p:cNvPicPr>
            <a:picLocks noChangeAspect="1"/>
          </p:cNvPicPr>
          <p:nvPr/>
        </p:nvPicPr>
        <p:blipFill>
          <a:blip r:embed="rId2"/>
          <a:srcRect t="32001" r="3296" b="26581"/>
          <a:stretch>
            <a:fillRect/>
          </a:stretch>
        </p:blipFill>
        <p:spPr>
          <a:xfrm>
            <a:off x="6167438" y="1590675"/>
            <a:ext cx="3097212" cy="901700"/>
          </a:xfrm>
          <a:prstGeom prst="rect">
            <a:avLst/>
          </a:prstGeom>
          <a:noFill/>
          <a:ln w="9525">
            <a:noFill/>
          </a:ln>
        </p:spPr>
      </p:pic>
      <p:pic>
        <p:nvPicPr>
          <p:cNvPr id="7173" name="Picture 4"/>
          <p:cNvPicPr>
            <a:picLocks noChangeAspect="1"/>
          </p:cNvPicPr>
          <p:nvPr/>
        </p:nvPicPr>
        <p:blipFill>
          <a:blip r:embed="rId3"/>
          <a:stretch>
            <a:fillRect/>
          </a:stretch>
        </p:blipFill>
        <p:spPr>
          <a:xfrm>
            <a:off x="6221414" y="2816225"/>
            <a:ext cx="3114675" cy="1333500"/>
          </a:xfrm>
          <a:prstGeom prst="rect">
            <a:avLst/>
          </a:prstGeom>
          <a:noFill/>
          <a:ln w="9525">
            <a:noFill/>
          </a:ln>
        </p:spPr>
      </p:pic>
      <p:pic>
        <p:nvPicPr>
          <p:cNvPr id="7174" name="Picture 5"/>
          <p:cNvPicPr>
            <a:picLocks noChangeAspect="1"/>
          </p:cNvPicPr>
          <p:nvPr/>
        </p:nvPicPr>
        <p:blipFill>
          <a:blip r:embed="rId4"/>
          <a:srcRect l="4868" t="3117" r="5156" b="4900"/>
          <a:stretch>
            <a:fillRect/>
          </a:stretch>
        </p:blipFill>
        <p:spPr>
          <a:xfrm>
            <a:off x="6240463" y="4365626"/>
            <a:ext cx="1738312" cy="2251075"/>
          </a:xfrm>
          <a:prstGeom prst="rect">
            <a:avLst/>
          </a:prstGeom>
          <a:noFill/>
          <a:ln w="9525">
            <a:noFill/>
          </a:ln>
        </p:spPr>
      </p:pic>
      <p:cxnSp>
        <p:nvCxnSpPr>
          <p:cNvPr id="15" name="Straight Arrow Connector 14"/>
          <p:cNvCxnSpPr/>
          <p:nvPr/>
        </p:nvCxnSpPr>
        <p:spPr>
          <a:xfrm>
            <a:off x="3935413" y="2041525"/>
            <a:ext cx="0" cy="3259138"/>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endCxn id="7172" idx="1"/>
          </p:cNvCxnSpPr>
          <p:nvPr/>
        </p:nvCxnSpPr>
        <p:spPr>
          <a:xfrm>
            <a:off x="3935414" y="2041525"/>
            <a:ext cx="2232025"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a:endCxn id="7173" idx="1"/>
          </p:cNvCxnSpPr>
          <p:nvPr/>
        </p:nvCxnSpPr>
        <p:spPr>
          <a:xfrm>
            <a:off x="3935413" y="2041525"/>
            <a:ext cx="2286000" cy="144145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a:endCxn id="7174" idx="1"/>
          </p:cNvCxnSpPr>
          <p:nvPr/>
        </p:nvCxnSpPr>
        <p:spPr>
          <a:xfrm>
            <a:off x="3935413" y="2041525"/>
            <a:ext cx="2305050" cy="3449638"/>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373343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wrap="square" lIns="91440" tIns="45720" rIns="91440" bIns="45720" numCol="1" rtlCol="0" anchor="ctr" anchorCtr="0" compatLnSpc="1">
            <a:prstTxWarp prst="textNoShape">
              <a:avLst/>
            </a:prstTxWarp>
            <a:noAutofit/>
          </a:bodyPr>
          <a:lstStyle/>
          <a:p>
            <a:pPr fontAlgn="auto">
              <a:spcAft>
                <a:spcPts val="0"/>
              </a:spcAft>
              <a:defRPr/>
            </a:pPr>
            <a:r>
              <a:rPr lang="id-ID" sz="4000" b="0" kern="1200" spc="-100" dirty="0">
                <a:solidFill>
                  <a:srgbClr val="FFFFFF"/>
                </a:solidFill>
              </a:rPr>
              <a:t>Agen cerdas dan Lingkungan (lanjutan...)</a:t>
            </a:r>
          </a:p>
        </p:txBody>
      </p:sp>
      <p:sp>
        <p:nvSpPr>
          <p:cNvPr id="3" name="Content Placeholder 2"/>
          <p:cNvSpPr>
            <a:spLocks noGrp="1"/>
          </p:cNvSpPr>
          <p:nvPr>
            <p:ph idx="1"/>
          </p:nvPr>
        </p:nvSpPr>
        <p:spPr/>
        <p:txBody>
          <a:bodyPr vert="horz" wrap="square" lIns="91440" tIns="45720" rIns="91440" bIns="45720" numCol="1" rtlCol="0" anchor="t" anchorCtr="0" compatLnSpc="1">
            <a:prstTxWarp prst="textNoShape">
              <a:avLst/>
            </a:prstTxWarp>
            <a:normAutofit/>
          </a:bodyPr>
          <a:lstStyle/>
          <a:p>
            <a:pPr marL="457200" algn="just" fontAlgn="auto">
              <a:spcAft>
                <a:spcPts val="0"/>
              </a:spcAft>
              <a:buClr>
                <a:schemeClr val="accent1"/>
              </a:buClr>
              <a:defRPr/>
            </a:pPr>
            <a:r>
              <a:rPr lang="id-ID" sz="2400" b="0" kern="1200" smtClean="0">
                <a:solidFill>
                  <a:schemeClr val="tx1"/>
                </a:solidFill>
              </a:rPr>
              <a:t>Agent </a:t>
            </a:r>
            <a:r>
              <a:rPr lang="id-ID" sz="2400" b="0" kern="1200" dirty="0">
                <a:solidFill>
                  <a:schemeClr val="tx1"/>
                </a:solidFill>
              </a:rPr>
              <a:t>Robot </a:t>
            </a:r>
            <a:r>
              <a:rPr lang="en-US" sz="2400" b="0" kern="1200" dirty="0">
                <a:solidFill>
                  <a:schemeClr val="tx1"/>
                </a:solidFill>
              </a:rPr>
              <a:t>:</a:t>
            </a:r>
          </a:p>
          <a:p>
            <a:pPr lvl="1" indent="-342900" algn="just" fontAlgn="auto">
              <a:spcAft>
                <a:spcPts val="0"/>
              </a:spcAft>
              <a:buClr>
                <a:schemeClr val="accent2"/>
              </a:buClr>
              <a:defRPr/>
            </a:pPr>
            <a:r>
              <a:rPr lang="id-ID" kern="1200" smtClean="0">
                <a:latin typeface="+mn-lt"/>
                <a:ea typeface="+mn-ea"/>
                <a:cs typeface="+mn-cs"/>
              </a:rPr>
              <a:t>Sensor </a:t>
            </a:r>
            <a:r>
              <a:rPr lang="id-ID" kern="1200" dirty="0">
                <a:latin typeface="+mn-lt"/>
                <a:ea typeface="+mn-ea"/>
                <a:cs typeface="+mn-cs"/>
              </a:rPr>
              <a:t>: kamera, infrared, dll</a:t>
            </a:r>
            <a:endParaRPr lang="en-US" kern="1200" dirty="0">
              <a:latin typeface="+mn-lt"/>
              <a:ea typeface="+mn-ea"/>
              <a:cs typeface="+mn-cs"/>
            </a:endParaRPr>
          </a:p>
          <a:p>
            <a:pPr lvl="1" indent="-342900" algn="just" fontAlgn="auto">
              <a:spcAft>
                <a:spcPts val="0"/>
              </a:spcAft>
              <a:buClr>
                <a:schemeClr val="accent2"/>
              </a:buClr>
              <a:defRPr/>
            </a:pPr>
            <a:r>
              <a:rPr lang="id-ID" kern="1200" smtClean="0">
                <a:latin typeface="+mn-lt"/>
                <a:ea typeface="+mn-ea"/>
                <a:cs typeface="+mn-cs"/>
              </a:rPr>
              <a:t>Actuator </a:t>
            </a:r>
            <a:r>
              <a:rPr lang="id-ID" kern="1200" dirty="0">
                <a:latin typeface="+mn-lt"/>
                <a:ea typeface="+mn-ea"/>
                <a:cs typeface="+mn-cs"/>
              </a:rPr>
              <a:t>: lengan serta berbagai motor</a:t>
            </a:r>
          </a:p>
          <a:p>
            <a:pPr lvl="1" indent="-342900" algn="just" fontAlgn="auto">
              <a:spcAft>
                <a:spcPts val="0"/>
              </a:spcAft>
              <a:buClr>
                <a:schemeClr val="accent2"/>
              </a:buClr>
              <a:defRPr/>
            </a:pPr>
            <a:endParaRPr lang="en-US" kern="1200" dirty="0">
              <a:latin typeface="+mn-lt"/>
              <a:ea typeface="+mn-ea"/>
              <a:cs typeface="+mn-cs"/>
            </a:endParaRPr>
          </a:p>
          <a:p>
            <a:pPr marL="457200" algn="just" fontAlgn="auto">
              <a:spcAft>
                <a:spcPts val="0"/>
              </a:spcAft>
              <a:buClr>
                <a:schemeClr val="accent1"/>
              </a:buClr>
              <a:defRPr/>
            </a:pPr>
            <a:r>
              <a:rPr lang="id-ID" sz="2400" b="0" kern="1200" smtClean="0">
                <a:solidFill>
                  <a:schemeClr val="tx1"/>
                </a:solidFill>
              </a:rPr>
              <a:t>Agent </a:t>
            </a:r>
            <a:r>
              <a:rPr lang="id-ID" sz="2400" b="0" kern="1200" dirty="0">
                <a:solidFill>
                  <a:schemeClr val="tx1"/>
                </a:solidFill>
              </a:rPr>
              <a:t>Software</a:t>
            </a:r>
            <a:r>
              <a:rPr lang="en-US" sz="2400" b="0" kern="1200" dirty="0">
                <a:solidFill>
                  <a:schemeClr val="tx1"/>
                </a:solidFill>
              </a:rPr>
              <a:t> :</a:t>
            </a:r>
          </a:p>
          <a:p>
            <a:pPr lvl="1" indent="-342900" algn="just" fontAlgn="auto">
              <a:spcAft>
                <a:spcPts val="0"/>
              </a:spcAft>
              <a:buClr>
                <a:schemeClr val="accent2"/>
              </a:buClr>
              <a:defRPr/>
            </a:pPr>
            <a:r>
              <a:rPr lang="en-US" kern="1200" smtClean="0">
                <a:latin typeface="+mn-lt"/>
                <a:ea typeface="+mn-ea"/>
                <a:cs typeface="+mn-cs"/>
              </a:rPr>
              <a:t>Antarmuka </a:t>
            </a:r>
            <a:r>
              <a:rPr lang="en-US" kern="1200" dirty="0" err="1">
                <a:latin typeface="+mn-lt"/>
                <a:ea typeface="+mn-ea"/>
                <a:cs typeface="+mn-cs"/>
              </a:rPr>
              <a:t>pengguna</a:t>
            </a:r>
            <a:r>
              <a:rPr lang="en-US" kern="1200" dirty="0">
                <a:latin typeface="+mn-lt"/>
                <a:ea typeface="+mn-ea"/>
                <a:cs typeface="+mn-cs"/>
              </a:rPr>
              <a:t> </a:t>
            </a:r>
            <a:r>
              <a:rPr lang="en-US" kern="1200" dirty="0" err="1">
                <a:latin typeface="+mn-lt"/>
                <a:ea typeface="+mn-ea"/>
                <a:cs typeface="+mn-cs"/>
              </a:rPr>
              <a:t>grafis</a:t>
            </a:r>
            <a:r>
              <a:rPr lang="en-US" kern="1200" dirty="0">
                <a:latin typeface="+mn-lt"/>
                <a:ea typeface="+mn-ea"/>
                <a:cs typeface="+mn-cs"/>
              </a:rPr>
              <a:t> </a:t>
            </a:r>
            <a:r>
              <a:rPr lang="en-US" kern="1200" dirty="0" err="1">
                <a:latin typeface="+mn-lt"/>
                <a:ea typeface="+mn-ea"/>
                <a:cs typeface="+mn-cs"/>
              </a:rPr>
              <a:t>sebagai</a:t>
            </a:r>
            <a:r>
              <a:rPr lang="en-US" kern="1200" dirty="0">
                <a:latin typeface="+mn-lt"/>
                <a:ea typeface="+mn-ea"/>
                <a:cs typeface="+mn-cs"/>
              </a:rPr>
              <a:t> </a:t>
            </a:r>
            <a:r>
              <a:rPr lang="en-US" kern="1200">
                <a:latin typeface="+mn-lt"/>
                <a:ea typeface="+mn-ea"/>
                <a:cs typeface="+mn-cs"/>
              </a:rPr>
              <a:t>sensor </a:t>
            </a:r>
            <a:r>
              <a:rPr lang="en-US" kern="1200" smtClean="0">
                <a:latin typeface="+mn-lt"/>
                <a:ea typeface="+mn-ea"/>
                <a:cs typeface="+mn-cs"/>
              </a:rPr>
              <a:t>dan</a:t>
            </a:r>
            <a:r>
              <a:rPr lang="en-ID" kern="1200" smtClean="0">
                <a:latin typeface="+mn-lt"/>
                <a:ea typeface="+mn-ea"/>
                <a:cs typeface="+mn-cs"/>
              </a:rPr>
              <a:t> </a:t>
            </a:r>
            <a:r>
              <a:rPr lang="en-US" kern="1200" smtClean="0">
                <a:latin typeface="+mn-lt"/>
                <a:ea typeface="+mn-ea"/>
                <a:cs typeface="+mn-cs"/>
              </a:rPr>
              <a:t>sekaligus </a:t>
            </a:r>
            <a:r>
              <a:rPr lang="en-US" kern="1200" dirty="0" err="1">
                <a:latin typeface="+mn-lt"/>
                <a:ea typeface="+mn-ea"/>
                <a:cs typeface="+mn-cs"/>
              </a:rPr>
              <a:t>sebagai</a:t>
            </a:r>
            <a:r>
              <a:rPr lang="en-US" kern="1200" dirty="0">
                <a:latin typeface="+mn-lt"/>
                <a:ea typeface="+mn-ea"/>
                <a:cs typeface="+mn-cs"/>
              </a:rPr>
              <a:t> </a:t>
            </a:r>
            <a:r>
              <a:rPr lang="en-US" kern="1200" dirty="0" err="1">
                <a:latin typeface="+mn-lt"/>
                <a:ea typeface="+mn-ea"/>
                <a:cs typeface="+mn-cs"/>
              </a:rPr>
              <a:t>pengeraknya</a:t>
            </a:r>
            <a:r>
              <a:rPr lang="en-US" kern="1200" dirty="0">
                <a:latin typeface="+mn-lt"/>
                <a:ea typeface="+mn-ea"/>
                <a:cs typeface="+mn-cs"/>
              </a:rPr>
              <a:t> </a:t>
            </a:r>
          </a:p>
          <a:p>
            <a:pPr indent="-228600" fontAlgn="auto">
              <a:spcAft>
                <a:spcPts val="0"/>
              </a:spcAft>
              <a:buClr>
                <a:schemeClr val="accent1"/>
              </a:buClr>
              <a:buFont typeface="Arial" panose="020B0604020202020204" pitchFamily="34" charset="0"/>
              <a:buChar char="•"/>
              <a:defRPr/>
            </a:pPr>
            <a:endParaRPr lang="id-ID" sz="2200" b="0" kern="1200" dirty="0">
              <a:solidFill>
                <a:schemeClr val="tx1"/>
              </a:solidFill>
            </a:endParaRPr>
          </a:p>
        </p:txBody>
      </p:sp>
    </p:spTree>
    <p:extLst>
      <p:ext uri="{BB962C8B-B14F-4D97-AF65-F5344CB8AC3E}">
        <p14:creationId xmlns:p14="http://schemas.microsoft.com/office/powerpoint/2010/main" val="793295969"/>
      </p:ext>
    </p:extLst>
  </p:cSld>
  <p:clrMapOvr>
    <a:masterClrMapping/>
  </p:clrMapOvr>
</p:sld>
</file>

<file path=ppt/theme/theme1.xml><?xml version="1.0" encoding="utf-8"?>
<a:theme xmlns:a="http://schemas.openxmlformats.org/drawingml/2006/main" name="powerpoint-template-apr7">
  <a:themeElements>
    <a:clrScheme name="Office Theme 1">
      <a:dk1>
        <a:srgbClr val="17347D"/>
      </a:dk1>
      <a:lt1>
        <a:srgbClr val="FFFFFF"/>
      </a:lt1>
      <a:dk2>
        <a:srgbClr val="3366CC"/>
      </a:dk2>
      <a:lt2>
        <a:srgbClr val="DDDDDD"/>
      </a:lt2>
      <a:accent1>
        <a:srgbClr val="77B7E7"/>
      </a:accent1>
      <a:accent2>
        <a:srgbClr val="FF9900"/>
      </a:accent2>
      <a:accent3>
        <a:srgbClr val="FFFFFF"/>
      </a:accent3>
      <a:accent4>
        <a:srgbClr val="122B6A"/>
      </a:accent4>
      <a:accent5>
        <a:srgbClr val="BDD8F1"/>
      </a:accent5>
      <a:accent6>
        <a:srgbClr val="E78A00"/>
      </a:accent6>
      <a:hlink>
        <a:srgbClr val="9999FF"/>
      </a:hlink>
      <a:folHlink>
        <a:srgbClr val="969696"/>
      </a:folHlink>
    </a:clrScheme>
    <a:fontScheme name="Office Theme">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Office Theme 1">
        <a:dk1>
          <a:srgbClr val="17347D"/>
        </a:dk1>
        <a:lt1>
          <a:srgbClr val="FFFFFF"/>
        </a:lt1>
        <a:dk2>
          <a:srgbClr val="3366CC"/>
        </a:dk2>
        <a:lt2>
          <a:srgbClr val="DDDDDD"/>
        </a:lt2>
        <a:accent1>
          <a:srgbClr val="77B7E7"/>
        </a:accent1>
        <a:accent2>
          <a:srgbClr val="FF9900"/>
        </a:accent2>
        <a:accent3>
          <a:srgbClr val="FFFFFF"/>
        </a:accent3>
        <a:accent4>
          <a:srgbClr val="122B6A"/>
        </a:accent4>
        <a:accent5>
          <a:srgbClr val="BDD8F1"/>
        </a:accent5>
        <a:accent6>
          <a:srgbClr val="E78A00"/>
        </a:accent6>
        <a:hlink>
          <a:srgbClr val="9999FF"/>
        </a:hlink>
        <a:folHlink>
          <a:srgbClr val="969696"/>
        </a:folHlink>
      </a:clrScheme>
      <a:clrMap bg1="lt1" tx1="dk1" bg2="lt2" tx2="dk2" accent1="accent1" accent2="accent2" accent3="accent3" accent4="accent4" accent5="accent5" accent6="accent6" hlink="hlink" folHlink="folHlink"/>
    </a:extraClrScheme>
    <a:extraClrScheme>
      <a:clrScheme name="Office Theme 2">
        <a:dk1>
          <a:srgbClr val="1B525F"/>
        </a:dk1>
        <a:lt1>
          <a:srgbClr val="FFFFFF"/>
        </a:lt1>
        <a:dk2>
          <a:srgbClr val="339966"/>
        </a:dk2>
        <a:lt2>
          <a:srgbClr val="DDDDDD"/>
        </a:lt2>
        <a:accent1>
          <a:srgbClr val="C5BA6B"/>
        </a:accent1>
        <a:accent2>
          <a:srgbClr val="669900"/>
        </a:accent2>
        <a:accent3>
          <a:srgbClr val="FFFFFF"/>
        </a:accent3>
        <a:accent4>
          <a:srgbClr val="154550"/>
        </a:accent4>
        <a:accent5>
          <a:srgbClr val="DFD9BA"/>
        </a:accent5>
        <a:accent6>
          <a:srgbClr val="5C8A00"/>
        </a:accent6>
        <a:hlink>
          <a:srgbClr val="E57C4D"/>
        </a:hlink>
        <a:folHlink>
          <a:srgbClr val="969696"/>
        </a:folHlink>
      </a:clrScheme>
      <a:clrMap bg1="lt1" tx1="dk1" bg2="lt2" tx2="dk2" accent1="accent1" accent2="accent2" accent3="accent3" accent4="accent4" accent5="accent5" accent6="accent6" hlink="hlink" folHlink="folHlink"/>
    </a:extraClrScheme>
    <a:extraClrScheme>
      <a:clrScheme name="Office Theme 3">
        <a:dk1>
          <a:srgbClr val="191961"/>
        </a:dk1>
        <a:lt1>
          <a:srgbClr val="FFFFFF"/>
        </a:lt1>
        <a:dk2>
          <a:srgbClr val="5D4CDC"/>
        </a:dk2>
        <a:lt2>
          <a:srgbClr val="DDDDDD"/>
        </a:lt2>
        <a:accent1>
          <a:srgbClr val="31B36C"/>
        </a:accent1>
        <a:accent2>
          <a:srgbClr val="0099FF"/>
        </a:accent2>
        <a:accent3>
          <a:srgbClr val="FFFFFF"/>
        </a:accent3>
        <a:accent4>
          <a:srgbClr val="141452"/>
        </a:accent4>
        <a:accent5>
          <a:srgbClr val="ADD6BA"/>
        </a:accent5>
        <a:accent6>
          <a:srgbClr val="008AE7"/>
        </a:accent6>
        <a:hlink>
          <a:srgbClr val="A0963C"/>
        </a:hlink>
        <a:folHlink>
          <a:srgbClr val="969696"/>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3_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powerpoint-template-apr7</Template>
  <TotalTime>6130</TotalTime>
  <Words>2003</Words>
  <Application>Microsoft Office PowerPoint</Application>
  <PresentationFormat>Widescreen</PresentationFormat>
  <Paragraphs>255</Paragraphs>
  <Slides>49</Slides>
  <Notes>0</Notes>
  <HiddenSlides>0</HiddenSlides>
  <MMClips>0</MMClips>
  <ScaleCrop>false</ScaleCrop>
  <HeadingPairs>
    <vt:vector size="8" baseType="variant">
      <vt:variant>
        <vt:lpstr>Fonts Used</vt:lpstr>
      </vt:variant>
      <vt:variant>
        <vt:i4>10</vt:i4>
      </vt:variant>
      <vt:variant>
        <vt:lpstr>Theme</vt:lpstr>
      </vt:variant>
      <vt:variant>
        <vt:i4>2</vt:i4>
      </vt:variant>
      <vt:variant>
        <vt:lpstr>Embedded OLE Servers</vt:lpstr>
      </vt:variant>
      <vt:variant>
        <vt:i4>1</vt:i4>
      </vt:variant>
      <vt:variant>
        <vt:lpstr>Slide Titles</vt:lpstr>
      </vt:variant>
      <vt:variant>
        <vt:i4>49</vt:i4>
      </vt:variant>
    </vt:vector>
  </HeadingPairs>
  <TitlesOfParts>
    <vt:vector size="62" baseType="lpstr">
      <vt:lpstr>ＭＳ Ｐゴシック</vt:lpstr>
      <vt:lpstr>Arial</vt:lpstr>
      <vt:lpstr>Bebas Neue</vt:lpstr>
      <vt:lpstr>Calibri</vt:lpstr>
      <vt:lpstr>Calibri Light</vt:lpstr>
      <vt:lpstr>Cambria</vt:lpstr>
      <vt:lpstr>Courier New</vt:lpstr>
      <vt:lpstr>Lato</vt:lpstr>
      <vt:lpstr>Verdana</vt:lpstr>
      <vt:lpstr>Wingdings</vt:lpstr>
      <vt:lpstr>powerpoint-template-apr7</vt:lpstr>
      <vt:lpstr>3_Custom Design</vt:lpstr>
      <vt:lpstr>Image</vt:lpstr>
      <vt:lpstr>FAKULTAS TEKNOLOGI INFORMASI</vt:lpstr>
      <vt:lpstr>SISTEM CERDAS (INTELLIGENT AGENT)</vt:lpstr>
      <vt:lpstr>Tujuan Pembelajaran</vt:lpstr>
      <vt:lpstr>Outline</vt:lpstr>
      <vt:lpstr>Agen </vt:lpstr>
      <vt:lpstr>Agen Cerdas</vt:lpstr>
      <vt:lpstr>Agen cerdas dan Lingkungan</vt:lpstr>
      <vt:lpstr>Agen cerdas dan Lingkungan (...lanjutan)</vt:lpstr>
      <vt:lpstr>Agen cerdas dan Lingkungan (lanjutan...)</vt:lpstr>
      <vt:lpstr>Hubungan Agen dengan Lingkungan</vt:lpstr>
      <vt:lpstr>Hubungan Agen dengan Lingkungan (lanjutan...)</vt:lpstr>
      <vt:lpstr>Konsep Perancangan Agen cerdas</vt:lpstr>
      <vt:lpstr>Konsep Perancangan Agen cerdas (lanjutan...)</vt:lpstr>
      <vt:lpstr>Konsep Perancangan Agen cerdas (lanjutan...)</vt:lpstr>
      <vt:lpstr>Konsep Perancangan Agen cerdas (lanjutan...)</vt:lpstr>
      <vt:lpstr>Konsep Perancangan Agen cerdas (lanjutan...)</vt:lpstr>
      <vt:lpstr>Konsep Perancangan Agen cerdas (lanjutan...)</vt:lpstr>
      <vt:lpstr>Konsep Perancangan Agen cerdas (lanjutan...)</vt:lpstr>
      <vt:lpstr>Perancangan Agen Cerdas</vt:lpstr>
      <vt:lpstr>Perancangan Agen Cerdas (lanjutan...)</vt:lpstr>
      <vt:lpstr>Perancangan Agen Cerdas (lanjutan...)</vt:lpstr>
      <vt:lpstr>Perancangan Agen Cerdas (lanjutan...)</vt:lpstr>
      <vt:lpstr>8 Karakteristik Agen</vt:lpstr>
      <vt:lpstr>8 Karakteristik Agen (lanjutan...)</vt:lpstr>
      <vt:lpstr>Arsitektur Agen</vt:lpstr>
      <vt:lpstr>Arsitektur Agen (lanjutan...)</vt:lpstr>
      <vt:lpstr>Arsitektur Agen (lanjutan...)</vt:lpstr>
      <vt:lpstr>Tipe Agen</vt:lpstr>
      <vt:lpstr>Simple Reflex Agents</vt:lpstr>
      <vt:lpstr>Gambar Agen refleks sederhana</vt:lpstr>
      <vt:lpstr>Model-Based Reflex Agents</vt:lpstr>
      <vt:lpstr>Model-Based Reflex Agents</vt:lpstr>
      <vt:lpstr>Gambar Agen refleks berbasis model </vt:lpstr>
      <vt:lpstr>Goal-Based Agents</vt:lpstr>
      <vt:lpstr>Gambar Agen refleks berbasis tujuan</vt:lpstr>
      <vt:lpstr>Utility-Based Agents</vt:lpstr>
      <vt:lpstr>Gambar Agen refleks berbasis utility</vt:lpstr>
      <vt:lpstr>Learning agents</vt:lpstr>
      <vt:lpstr>Gambar Learning agents</vt:lpstr>
      <vt:lpstr>Jenis Lingkungan</vt:lpstr>
      <vt:lpstr>Jenis Lingkungan</vt:lpstr>
      <vt:lpstr>Jenis Lingkungan</vt:lpstr>
      <vt:lpstr>Jenis Lingkungan</vt:lpstr>
      <vt:lpstr>Jenis Lingkungan</vt:lpstr>
      <vt:lpstr>Jenis Lingkungan</vt:lpstr>
      <vt:lpstr>Jenis Lingkungan</vt:lpstr>
      <vt:lpstr>Agen Cerdas</vt:lpstr>
      <vt:lpstr>Agen Cerdas</vt:lpstr>
      <vt:lpstr>Kesimpulan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Template</dc:title>
  <dc:creator>user</dc:creator>
  <cp:lastModifiedBy>Achmad Solichin</cp:lastModifiedBy>
  <cp:revision>391</cp:revision>
  <dcterms:created xsi:type="dcterms:W3CDTF">2011-05-21T14:11:58Z</dcterms:created>
  <dcterms:modified xsi:type="dcterms:W3CDTF">2020-09-30T01:42:50Z</dcterms:modified>
</cp:coreProperties>
</file>